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Poppins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Poppins-boldItalic.fntdata"/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1" Type="http://schemas.openxmlformats.org/officeDocument/2006/relationships/slide" Target="slides/slide16.xml"/><Relationship Id="rId3" Type="http://schemas.openxmlformats.org/officeDocument/2006/relationships/presProps" Target="presProps.xml"/><Relationship Id="rId25" Type="http://schemas.openxmlformats.org/officeDocument/2006/relationships/font" Target="fonts/Poppins-italic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0" Type="http://schemas.openxmlformats.org/officeDocument/2006/relationships/slide" Target="slides/slide15.xml"/><Relationship Id="rId2" Type="http://schemas.openxmlformats.org/officeDocument/2006/relationships/viewProps" Target="viewProps.xml"/><Relationship Id="rId16" Type="http://schemas.openxmlformats.org/officeDocument/2006/relationships/slide" Target="slides/slide11.xml"/><Relationship Id="rId24" Type="http://schemas.openxmlformats.org/officeDocument/2006/relationships/font" Target="fonts/Poppins-bold.fntdata"/><Relationship Id="rId1" Type="http://schemas.openxmlformats.org/officeDocument/2006/relationships/theme" Target="theme/theme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3" Type="http://schemas.openxmlformats.org/officeDocument/2006/relationships/font" Target="fonts/Poppins-regular.fntdata"/><Relationship Id="rId5" Type="http://schemas.openxmlformats.org/officeDocument/2006/relationships/notesMaster" Target="notesMasters/notesMaster1.xml"/><Relationship Id="rId15" Type="http://schemas.openxmlformats.org/officeDocument/2006/relationships/slide" Target="slides/slide10.xml"/><Relationship Id="rId28" Type="http://schemas.openxmlformats.org/officeDocument/2006/relationships/customXml" Target="../customXml/item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22" Type="http://schemas.openxmlformats.org/officeDocument/2006/relationships/slide" Target="slides/slide1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7" Type="http://schemas.openxmlformats.org/officeDocument/2006/relationships/customXml" Target="../customXml/item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2073241bb1_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2073241bb1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2073241bb1_1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2073241bb1_1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2073241bb1_1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2073241bb1_1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20832dcf79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20832dcf79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20832dcf79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20832dcf79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20832dcf79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20832dcf79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20832dcf79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20832dcf79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244bb05d4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244bb05d4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206505d77b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206505d77b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206505d77b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206505d77b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206505d77b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206505d77b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206505d77b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206505d77b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206505d77b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206505d77b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f4a3529b07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f4a3529b07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2073241bb1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2073241bb1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206505d77b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206505d77b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hyperlink" Target="mailto:team@bambiz.net" TargetMode="External"/><Relationship Id="rId6" Type="http://schemas.openxmlformats.org/officeDocument/2006/relationships/image" Target="../media/image3.png"/><Relationship Id="rId7" Type="http://schemas.openxmlformats.org/officeDocument/2006/relationships/image" Target="../media/image18.png"/><Relationship Id="rId8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hyperlink" Target="mailto:team@bambiz.net" TargetMode="External"/><Relationship Id="rId6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hyperlink" Target="mailto:team@bambiz.net" TargetMode="External"/><Relationship Id="rId6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Relationship Id="rId4" Type="http://schemas.openxmlformats.org/officeDocument/2006/relationships/image" Target="../media/image7.png"/><Relationship Id="rId5" Type="http://schemas.openxmlformats.org/officeDocument/2006/relationships/hyperlink" Target="mailto:team@bambiz.net" TargetMode="External"/><Relationship Id="rId6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hyperlink" Target="mailto:team@bambiz.net" TargetMode="External"/><Relationship Id="rId6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hyperlink" Target="mailto:team@bambiz.net" TargetMode="External"/><Relationship Id="rId6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hyperlink" Target="mailto:team@bambiz.net" TargetMode="External"/><Relationship Id="rId6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hyperlink" Target="mailto:team@bambiz.net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hyperlink" Target="mailto:team@bambiz.net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png"/><Relationship Id="rId4" Type="http://schemas.openxmlformats.org/officeDocument/2006/relationships/image" Target="../media/image7.png"/><Relationship Id="rId5" Type="http://schemas.openxmlformats.org/officeDocument/2006/relationships/hyperlink" Target="mailto:team@bambiz.net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jp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hyperlink" Target="mailto:team@bambiz.net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g"/><Relationship Id="rId4" Type="http://schemas.openxmlformats.org/officeDocument/2006/relationships/image" Target="../media/image7.png"/><Relationship Id="rId5" Type="http://schemas.openxmlformats.org/officeDocument/2006/relationships/hyperlink" Target="mailto:team@bambiz.net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hyperlink" Target="mailto:team@bambiz.net" TargetMode="External"/><Relationship Id="rId6" Type="http://schemas.openxmlformats.org/officeDocument/2006/relationships/image" Target="../media/image1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Relationship Id="rId4" Type="http://schemas.openxmlformats.org/officeDocument/2006/relationships/image" Target="../media/image7.png"/><Relationship Id="rId5" Type="http://schemas.openxmlformats.org/officeDocument/2006/relationships/hyperlink" Target="mailto:team@bambiz.net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hyperlink" Target="mailto:team@bambiz.net" TargetMode="External"/><Relationship Id="rId6" Type="http://schemas.openxmlformats.org/officeDocument/2006/relationships/image" Target="../media/image1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jp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hyperlink" Target="mailto:team@bambiz.net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Relationship Id="rId4" Type="http://schemas.openxmlformats.org/officeDocument/2006/relationships/image" Target="../media/image7.png"/><Relationship Id="rId5" Type="http://schemas.openxmlformats.org/officeDocument/2006/relationships/hyperlink" Target="mailto:team@bambiz.net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-8889" l="0" r="0" t="11090"/>
          <a:stretch/>
        </p:blipFill>
        <p:spPr>
          <a:xfrm>
            <a:off x="3668700" y="0"/>
            <a:ext cx="4014875" cy="565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300" y="325550"/>
            <a:ext cx="1757051" cy="54992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185700" y="1734425"/>
            <a:ext cx="6548700" cy="12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s" sz="3600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</a:rPr>
              <a:t>Transform Your Practice with Workshops</a:t>
            </a:r>
            <a:endParaRPr b="1" sz="3600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313750" y="3051050"/>
            <a:ext cx="3421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16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Connect, Build Relationships, and </a:t>
            </a:r>
            <a:r>
              <a:rPr b="1" lang="es" sz="16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Grow</a:t>
            </a:r>
            <a:r>
              <a:rPr lang="es" sz="16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lang="es" sz="16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Your Business</a:t>
            </a:r>
            <a:endParaRPr b="1" sz="16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357300" y="4589750"/>
            <a:ext cx="540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rPr>
              <a:t>For more information, email us: </a:t>
            </a:r>
            <a:r>
              <a:rPr b="1" lang="es" sz="1200" u="sng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team@bambiz.net</a:t>
            </a:r>
            <a:endParaRPr b="1" sz="1200" u="sng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9" name="Google Shape;59;p13"/>
          <p:cNvSpPr/>
          <p:nvPr/>
        </p:nvSpPr>
        <p:spPr>
          <a:xfrm>
            <a:off x="0" y="5079900"/>
            <a:ext cx="9144000" cy="63600"/>
          </a:xfrm>
          <a:prstGeom prst="rect">
            <a:avLst/>
          </a:prstGeom>
          <a:solidFill>
            <a:srgbClr val="185F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0" name="Google Shape;60;p13"/>
          <p:cNvPicPr preferRelativeResize="0"/>
          <p:nvPr/>
        </p:nvPicPr>
        <p:blipFill rotWithShape="1">
          <a:blip r:embed="rId6">
            <a:alphaModFix/>
          </a:blip>
          <a:srcRect b="2978" l="0" r="11527" t="0"/>
          <a:stretch/>
        </p:blipFill>
        <p:spPr>
          <a:xfrm>
            <a:off x="3734950" y="89950"/>
            <a:ext cx="5409051" cy="498994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3"/>
          <p:cNvSpPr txBox="1"/>
          <p:nvPr/>
        </p:nvSpPr>
        <p:spPr>
          <a:xfrm>
            <a:off x="8604300" y="4589750"/>
            <a:ext cx="37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CCCCC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7">
            <a:alphaModFix/>
          </a:blip>
          <a:srcRect b="34041" l="0" r="33315" t="0"/>
          <a:stretch/>
        </p:blipFill>
        <p:spPr>
          <a:xfrm>
            <a:off x="4262725" y="251700"/>
            <a:ext cx="4881276" cy="4828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728636">
            <a:off x="5033823" y="696863"/>
            <a:ext cx="3749775" cy="374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2"/>
          <p:cNvPicPr preferRelativeResize="0"/>
          <p:nvPr/>
        </p:nvPicPr>
        <p:blipFill rotWithShape="1">
          <a:blip r:embed="rId3">
            <a:alphaModFix/>
          </a:blip>
          <a:srcRect b="-8889" l="0" r="0" t="11090"/>
          <a:stretch/>
        </p:blipFill>
        <p:spPr>
          <a:xfrm>
            <a:off x="657275" y="0"/>
            <a:ext cx="4014875" cy="56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2"/>
          <p:cNvSpPr/>
          <p:nvPr/>
        </p:nvSpPr>
        <p:spPr>
          <a:xfrm>
            <a:off x="0" y="5079900"/>
            <a:ext cx="9144000" cy="63600"/>
          </a:xfrm>
          <a:prstGeom prst="rect">
            <a:avLst/>
          </a:prstGeom>
          <a:solidFill>
            <a:srgbClr val="185F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2"/>
          <p:cNvSpPr txBox="1"/>
          <p:nvPr/>
        </p:nvSpPr>
        <p:spPr>
          <a:xfrm>
            <a:off x="8604300" y="4589750"/>
            <a:ext cx="37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CCCCCC"/>
                </a:solidFill>
                <a:latin typeface="Poppins"/>
                <a:ea typeface="Poppins"/>
                <a:cs typeface="Poppins"/>
                <a:sym typeface="Poppins"/>
              </a:rPr>
              <a:t>9</a:t>
            </a:r>
            <a:endParaRPr>
              <a:solidFill>
                <a:srgbClr val="CCCCC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8" name="Google Shape;168;p22"/>
          <p:cNvSpPr txBox="1"/>
          <p:nvPr/>
        </p:nvSpPr>
        <p:spPr>
          <a:xfrm>
            <a:off x="698625" y="240425"/>
            <a:ext cx="43122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s" sz="2400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</a:rPr>
              <a:t>Gathering Feedback</a:t>
            </a:r>
            <a:endParaRPr b="1" sz="2400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69" name="Google Shape;16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300" y="339325"/>
            <a:ext cx="299975" cy="424894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2"/>
          <p:cNvSpPr txBox="1"/>
          <p:nvPr/>
        </p:nvSpPr>
        <p:spPr>
          <a:xfrm>
            <a:off x="301625" y="1691763"/>
            <a:ext cx="4312200" cy="9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Use post-event </a:t>
            </a:r>
            <a:r>
              <a:rPr b="1"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surveys</a:t>
            </a:r>
            <a:endParaRPr b="1" sz="18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Identify areas for </a:t>
            </a:r>
            <a:r>
              <a:rPr b="1"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improvement</a:t>
            </a:r>
            <a:endParaRPr b="1" sz="18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1" name="Google Shape;171;p22"/>
          <p:cNvSpPr txBox="1"/>
          <p:nvPr/>
        </p:nvSpPr>
        <p:spPr>
          <a:xfrm>
            <a:off x="357300" y="4589750"/>
            <a:ext cx="540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rPr>
              <a:t>For more information, email us: </a:t>
            </a:r>
            <a:r>
              <a:rPr b="1" lang="es" sz="1200" u="sng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team@bambiz.net</a:t>
            </a:r>
            <a:endParaRPr b="1" sz="1200" u="sng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72" name="Google Shape;172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64200" y="619200"/>
            <a:ext cx="4162802" cy="3849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3"/>
          <p:cNvPicPr preferRelativeResize="0"/>
          <p:nvPr/>
        </p:nvPicPr>
        <p:blipFill rotWithShape="1">
          <a:blip r:embed="rId3">
            <a:alphaModFix/>
          </a:blip>
          <a:srcRect b="-8889" l="0" r="0" t="11090"/>
          <a:stretch/>
        </p:blipFill>
        <p:spPr>
          <a:xfrm>
            <a:off x="74688" y="0"/>
            <a:ext cx="4014875" cy="56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3"/>
          <p:cNvSpPr/>
          <p:nvPr/>
        </p:nvSpPr>
        <p:spPr>
          <a:xfrm>
            <a:off x="0" y="5079900"/>
            <a:ext cx="9144000" cy="63600"/>
          </a:xfrm>
          <a:prstGeom prst="rect">
            <a:avLst/>
          </a:prstGeom>
          <a:solidFill>
            <a:srgbClr val="185F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3"/>
          <p:cNvSpPr txBox="1"/>
          <p:nvPr/>
        </p:nvSpPr>
        <p:spPr>
          <a:xfrm>
            <a:off x="8604300" y="4589750"/>
            <a:ext cx="37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CCCCCC"/>
                </a:solidFill>
                <a:latin typeface="Poppins"/>
                <a:ea typeface="Poppins"/>
                <a:cs typeface="Poppins"/>
                <a:sym typeface="Poppins"/>
              </a:rPr>
              <a:t>10</a:t>
            </a:r>
            <a:endParaRPr>
              <a:solidFill>
                <a:srgbClr val="CCCCC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0" name="Google Shape;180;p23"/>
          <p:cNvSpPr txBox="1"/>
          <p:nvPr/>
        </p:nvSpPr>
        <p:spPr>
          <a:xfrm>
            <a:off x="698625" y="240425"/>
            <a:ext cx="61533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s" sz="2400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</a:rPr>
              <a:t>Tracking Workshop Success</a:t>
            </a:r>
            <a:endParaRPr b="1" sz="2400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81" name="Google Shape;18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300" y="339325"/>
            <a:ext cx="299975" cy="424894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3"/>
          <p:cNvSpPr txBox="1"/>
          <p:nvPr/>
        </p:nvSpPr>
        <p:spPr>
          <a:xfrm>
            <a:off x="301625" y="1175125"/>
            <a:ext cx="4222800" cy="25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b="1"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Measure </a:t>
            </a:r>
            <a:endParaRPr b="1" sz="18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"/>
              <a:buChar char="○"/>
            </a:pP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# of attendees</a:t>
            </a:r>
            <a:endParaRPr sz="18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"/>
              <a:buChar char="○"/>
            </a:pP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engagement levels</a:t>
            </a:r>
            <a:endParaRPr sz="18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"/>
              <a:buChar char="○"/>
            </a:pP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conversion rates</a:t>
            </a:r>
            <a:endParaRPr sz="18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b="1"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Fine-tune</a:t>
            </a: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strategies for effectiveness</a:t>
            </a:r>
            <a:endParaRPr sz="18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3" name="Google Shape;183;p23"/>
          <p:cNvSpPr txBox="1"/>
          <p:nvPr/>
        </p:nvSpPr>
        <p:spPr>
          <a:xfrm>
            <a:off x="357300" y="4589750"/>
            <a:ext cx="540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rPr>
              <a:t>For more information, email us: </a:t>
            </a:r>
            <a:r>
              <a:rPr b="1" lang="es" sz="1200" u="sng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team@bambiz.net</a:t>
            </a:r>
            <a:endParaRPr b="1" sz="1200" u="sng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84" name="Google Shape;184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52499" y="1377566"/>
            <a:ext cx="4851799" cy="2598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4"/>
          <p:cNvPicPr preferRelativeResize="0"/>
          <p:nvPr/>
        </p:nvPicPr>
        <p:blipFill rotWithShape="1">
          <a:blip r:embed="rId3">
            <a:alphaModFix amt="20000"/>
          </a:blip>
          <a:srcRect b="12210" l="56466" r="0" t="4442"/>
          <a:stretch/>
        </p:blipFill>
        <p:spPr>
          <a:xfrm>
            <a:off x="5163301" y="0"/>
            <a:ext cx="3980698" cy="5079899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0" name="Google Shape;190;p24"/>
          <p:cNvSpPr/>
          <p:nvPr/>
        </p:nvSpPr>
        <p:spPr>
          <a:xfrm>
            <a:off x="25" y="3727450"/>
            <a:ext cx="9144000" cy="1352400"/>
          </a:xfrm>
          <a:prstGeom prst="rect">
            <a:avLst/>
          </a:prstGeom>
          <a:solidFill>
            <a:srgbClr val="185F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4"/>
          <p:cNvSpPr/>
          <p:nvPr/>
        </p:nvSpPr>
        <p:spPr>
          <a:xfrm>
            <a:off x="0" y="5079900"/>
            <a:ext cx="9144000" cy="6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4"/>
          <p:cNvSpPr txBox="1"/>
          <p:nvPr/>
        </p:nvSpPr>
        <p:spPr>
          <a:xfrm>
            <a:off x="8604300" y="4589750"/>
            <a:ext cx="37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11</a:t>
            </a:r>
            <a:endParaRPr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3" name="Google Shape;193;p24"/>
          <p:cNvSpPr txBox="1"/>
          <p:nvPr/>
        </p:nvSpPr>
        <p:spPr>
          <a:xfrm>
            <a:off x="698625" y="240425"/>
            <a:ext cx="61533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s" sz="2400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</a:rPr>
              <a:t>Venue Selection Criteria</a:t>
            </a:r>
            <a:endParaRPr b="1" sz="2400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94" name="Google Shape;19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300" y="339325"/>
            <a:ext cx="299975" cy="42489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4"/>
          <p:cNvSpPr txBox="1"/>
          <p:nvPr/>
        </p:nvSpPr>
        <p:spPr>
          <a:xfrm>
            <a:off x="561400" y="946425"/>
            <a:ext cx="2282400" cy="16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Size,</a:t>
            </a:r>
            <a:endParaRPr sz="18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Accessibility,</a:t>
            </a:r>
            <a:endParaRPr sz="18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Ambiance,</a:t>
            </a:r>
            <a:endParaRPr sz="18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Cost</a:t>
            </a:r>
            <a:endParaRPr sz="18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6" name="Google Shape;196;p24"/>
          <p:cNvSpPr txBox="1"/>
          <p:nvPr/>
        </p:nvSpPr>
        <p:spPr>
          <a:xfrm>
            <a:off x="357300" y="4589750"/>
            <a:ext cx="540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rPr>
              <a:t>For more information, email us: </a:t>
            </a:r>
            <a:r>
              <a:rPr b="1" lang="es" sz="1200" u="sng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team@bambiz.net</a:t>
            </a:r>
            <a:endParaRPr b="1" sz="1200" u="sng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97" name="Google Shape;197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8025" y="2502500"/>
            <a:ext cx="4858501" cy="1805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5"/>
          <p:cNvSpPr/>
          <p:nvPr/>
        </p:nvSpPr>
        <p:spPr>
          <a:xfrm>
            <a:off x="4917325" y="0"/>
            <a:ext cx="4226700" cy="5079900"/>
          </a:xfrm>
          <a:prstGeom prst="rect">
            <a:avLst/>
          </a:prstGeom>
          <a:solidFill>
            <a:srgbClr val="185F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3" name="Google Shape;203;p25"/>
          <p:cNvPicPr preferRelativeResize="0"/>
          <p:nvPr/>
        </p:nvPicPr>
        <p:blipFill rotWithShape="1">
          <a:blip r:embed="rId3">
            <a:alphaModFix/>
          </a:blip>
          <a:srcRect b="-8889" l="0" r="0" t="11090"/>
          <a:stretch/>
        </p:blipFill>
        <p:spPr>
          <a:xfrm>
            <a:off x="557138" y="0"/>
            <a:ext cx="4014875" cy="56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5"/>
          <p:cNvSpPr/>
          <p:nvPr/>
        </p:nvSpPr>
        <p:spPr>
          <a:xfrm>
            <a:off x="0" y="5079900"/>
            <a:ext cx="9144000" cy="63600"/>
          </a:xfrm>
          <a:prstGeom prst="rect">
            <a:avLst/>
          </a:prstGeom>
          <a:solidFill>
            <a:srgbClr val="185F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5"/>
          <p:cNvSpPr txBox="1"/>
          <p:nvPr/>
        </p:nvSpPr>
        <p:spPr>
          <a:xfrm>
            <a:off x="8604300" y="4589750"/>
            <a:ext cx="37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CCCCCC"/>
                </a:solidFill>
                <a:latin typeface="Poppins"/>
                <a:ea typeface="Poppins"/>
                <a:cs typeface="Poppins"/>
                <a:sym typeface="Poppins"/>
              </a:rPr>
              <a:t>12</a:t>
            </a:r>
            <a:endParaRPr>
              <a:solidFill>
                <a:srgbClr val="CCCCC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6" name="Google Shape;206;p25"/>
          <p:cNvSpPr txBox="1"/>
          <p:nvPr/>
        </p:nvSpPr>
        <p:spPr>
          <a:xfrm>
            <a:off x="698625" y="240425"/>
            <a:ext cx="61533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s" sz="2400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</a:rPr>
              <a:t>Ensuring High Turnout</a:t>
            </a:r>
            <a:endParaRPr b="1" sz="2400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07" name="Google Shape;20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300" y="339325"/>
            <a:ext cx="299975" cy="424894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5"/>
          <p:cNvSpPr txBox="1"/>
          <p:nvPr/>
        </p:nvSpPr>
        <p:spPr>
          <a:xfrm>
            <a:off x="292875" y="1643475"/>
            <a:ext cx="4404600" cy="19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b="1"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Send</a:t>
            </a: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reminder </a:t>
            </a: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emails and texts</a:t>
            </a:r>
            <a:endParaRPr sz="18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b="1"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Encourage</a:t>
            </a: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attendees to bring friends/family</a:t>
            </a:r>
            <a:endParaRPr sz="18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b="1"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Offer incentives</a:t>
            </a: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like</a:t>
            </a:r>
            <a:r>
              <a:rPr b="1"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free resources or consultations</a:t>
            </a:r>
            <a:endParaRPr sz="18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9" name="Google Shape;209;p25"/>
          <p:cNvSpPr txBox="1"/>
          <p:nvPr/>
        </p:nvSpPr>
        <p:spPr>
          <a:xfrm>
            <a:off x="357300" y="4589750"/>
            <a:ext cx="540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rPr>
              <a:t>For more information, email us: </a:t>
            </a:r>
            <a:r>
              <a:rPr b="1" lang="es" sz="1200" u="sng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team@bambiz.net</a:t>
            </a:r>
            <a:endParaRPr b="1" sz="1200" u="sng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10" name="Google Shape;210;p25"/>
          <p:cNvPicPr preferRelativeResize="0"/>
          <p:nvPr/>
        </p:nvPicPr>
        <p:blipFill rotWithShape="1">
          <a:blip r:embed="rId6">
            <a:alphaModFix/>
          </a:blip>
          <a:srcRect b="0" l="-6491" r="5061" t="0"/>
          <a:stretch/>
        </p:blipFill>
        <p:spPr>
          <a:xfrm>
            <a:off x="4636175" y="764225"/>
            <a:ext cx="4436398" cy="3338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6"/>
          <p:cNvSpPr/>
          <p:nvPr/>
        </p:nvSpPr>
        <p:spPr>
          <a:xfrm>
            <a:off x="5463325" y="0"/>
            <a:ext cx="3680700" cy="5079900"/>
          </a:xfrm>
          <a:prstGeom prst="rect">
            <a:avLst/>
          </a:prstGeom>
          <a:solidFill>
            <a:srgbClr val="185F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6" name="Google Shape;216;p26"/>
          <p:cNvPicPr preferRelativeResize="0"/>
          <p:nvPr/>
        </p:nvPicPr>
        <p:blipFill rotWithShape="1">
          <a:blip r:embed="rId3">
            <a:alphaModFix/>
          </a:blip>
          <a:srcRect b="-8889" l="0" r="0" t="11090"/>
          <a:stretch/>
        </p:blipFill>
        <p:spPr>
          <a:xfrm>
            <a:off x="838475" y="0"/>
            <a:ext cx="4014875" cy="56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6"/>
          <p:cNvSpPr/>
          <p:nvPr/>
        </p:nvSpPr>
        <p:spPr>
          <a:xfrm>
            <a:off x="0" y="5079900"/>
            <a:ext cx="9144000" cy="63600"/>
          </a:xfrm>
          <a:prstGeom prst="rect">
            <a:avLst/>
          </a:prstGeom>
          <a:solidFill>
            <a:srgbClr val="185F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26"/>
          <p:cNvSpPr txBox="1"/>
          <p:nvPr/>
        </p:nvSpPr>
        <p:spPr>
          <a:xfrm>
            <a:off x="8604300" y="4589750"/>
            <a:ext cx="37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CCCCCC"/>
                </a:solidFill>
                <a:latin typeface="Poppins"/>
                <a:ea typeface="Poppins"/>
                <a:cs typeface="Poppins"/>
                <a:sym typeface="Poppins"/>
              </a:rPr>
              <a:t>13</a:t>
            </a:r>
            <a:endParaRPr>
              <a:solidFill>
                <a:srgbClr val="CCCCC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9" name="Google Shape;219;p26"/>
          <p:cNvSpPr txBox="1"/>
          <p:nvPr/>
        </p:nvSpPr>
        <p:spPr>
          <a:xfrm>
            <a:off x="698625" y="240425"/>
            <a:ext cx="44772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s" sz="2400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</a:rPr>
              <a:t>Creating High-Performing Ad Campaigns</a:t>
            </a:r>
            <a:endParaRPr b="1" sz="2400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20" name="Google Shape;22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300" y="339325"/>
            <a:ext cx="299975" cy="424894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6"/>
          <p:cNvSpPr txBox="1"/>
          <p:nvPr/>
        </p:nvSpPr>
        <p:spPr>
          <a:xfrm>
            <a:off x="301625" y="1407200"/>
            <a:ext cx="4222800" cy="204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b="1"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Monitor</a:t>
            </a: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  <a:endParaRPr sz="18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"/>
              <a:buChar char="○"/>
            </a:pP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Cost Per Lead (CPL) </a:t>
            </a:r>
            <a:endParaRPr sz="18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"/>
              <a:buChar char="○"/>
            </a:pP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Conversion Rate</a:t>
            </a:r>
            <a:endParaRPr sz="18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b="1"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Split-test</a:t>
            </a: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ad copy and landing page</a:t>
            </a:r>
            <a:endParaRPr sz="18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2" name="Google Shape;222;p26"/>
          <p:cNvSpPr txBox="1"/>
          <p:nvPr/>
        </p:nvSpPr>
        <p:spPr>
          <a:xfrm>
            <a:off x="357300" y="4589750"/>
            <a:ext cx="540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rPr>
              <a:t>For more information, email us: </a:t>
            </a:r>
            <a:r>
              <a:rPr b="1" lang="es" sz="1200" u="sng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team@bambiz.net</a:t>
            </a:r>
            <a:endParaRPr b="1" sz="1200" u="sng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23" name="Google Shape;223;p26"/>
          <p:cNvPicPr preferRelativeResize="0"/>
          <p:nvPr/>
        </p:nvPicPr>
        <p:blipFill rotWithShape="1">
          <a:blip r:embed="rId6">
            <a:alphaModFix amt="18000"/>
          </a:blip>
          <a:srcRect b="-617" l="8324" r="0" t="-607"/>
          <a:stretch/>
        </p:blipFill>
        <p:spPr>
          <a:xfrm>
            <a:off x="5463300" y="0"/>
            <a:ext cx="3680699" cy="5079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7"/>
          <p:cNvPicPr preferRelativeResize="0"/>
          <p:nvPr/>
        </p:nvPicPr>
        <p:blipFill rotWithShape="1">
          <a:blip r:embed="rId3">
            <a:alphaModFix/>
          </a:blip>
          <a:srcRect b="-8889" l="0" r="0" t="11090"/>
          <a:stretch/>
        </p:blipFill>
        <p:spPr>
          <a:xfrm>
            <a:off x="980625" y="0"/>
            <a:ext cx="4014875" cy="56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7"/>
          <p:cNvSpPr/>
          <p:nvPr/>
        </p:nvSpPr>
        <p:spPr>
          <a:xfrm>
            <a:off x="0" y="5079900"/>
            <a:ext cx="9144000" cy="63600"/>
          </a:xfrm>
          <a:prstGeom prst="rect">
            <a:avLst/>
          </a:prstGeom>
          <a:solidFill>
            <a:srgbClr val="185F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27"/>
          <p:cNvSpPr txBox="1"/>
          <p:nvPr/>
        </p:nvSpPr>
        <p:spPr>
          <a:xfrm>
            <a:off x="8604300" y="4589750"/>
            <a:ext cx="37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CCCCCC"/>
                </a:solidFill>
                <a:latin typeface="Poppins"/>
                <a:ea typeface="Poppins"/>
                <a:cs typeface="Poppins"/>
                <a:sym typeface="Poppins"/>
              </a:rPr>
              <a:t>14</a:t>
            </a:r>
            <a:endParaRPr>
              <a:solidFill>
                <a:srgbClr val="CCCCC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1" name="Google Shape;231;p27"/>
          <p:cNvSpPr txBox="1"/>
          <p:nvPr/>
        </p:nvSpPr>
        <p:spPr>
          <a:xfrm>
            <a:off x="698625" y="240425"/>
            <a:ext cx="42228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s" sz="2400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</a:rPr>
              <a:t>Designing an Effective Landing Page</a:t>
            </a:r>
            <a:endParaRPr b="1" sz="2400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32" name="Google Shape;23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300" y="339325"/>
            <a:ext cx="299975" cy="424894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7"/>
          <p:cNvSpPr txBox="1"/>
          <p:nvPr/>
        </p:nvSpPr>
        <p:spPr>
          <a:xfrm>
            <a:off x="301625" y="1604525"/>
            <a:ext cx="3936900" cy="19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b="1"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Clear, compelling </a:t>
            </a: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headline</a:t>
            </a:r>
            <a:endParaRPr sz="18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b="1"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Concise copy</a:t>
            </a: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with main takeaways and incentives</a:t>
            </a:r>
            <a:endParaRPr sz="18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b="1"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High-quality</a:t>
            </a: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visuals</a:t>
            </a: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and easy registration form</a:t>
            </a:r>
            <a:endParaRPr sz="18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4" name="Google Shape;234;p27"/>
          <p:cNvSpPr txBox="1"/>
          <p:nvPr/>
        </p:nvSpPr>
        <p:spPr>
          <a:xfrm>
            <a:off x="357300" y="4589750"/>
            <a:ext cx="540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rPr>
              <a:t>For more information, email us: </a:t>
            </a:r>
            <a:r>
              <a:rPr b="1" lang="es" sz="1200" u="sng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team@bambiz.net</a:t>
            </a:r>
            <a:endParaRPr b="1" sz="1200" u="sng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35" name="Google Shape;235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21425" y="730800"/>
            <a:ext cx="3799130" cy="3681888"/>
          </a:xfrm>
          <a:prstGeom prst="rect">
            <a:avLst/>
          </a:prstGeom>
          <a:noFill/>
          <a:ln>
            <a:noFill/>
          </a:ln>
          <a:effectLst>
            <a:outerShdw blurRad="314325" rotWithShape="0" algn="bl" dir="5400000" dist="19050">
              <a:srgbClr val="000000">
                <a:alpha val="45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8"/>
          <p:cNvSpPr/>
          <p:nvPr/>
        </p:nvSpPr>
        <p:spPr>
          <a:xfrm>
            <a:off x="4819925" y="0"/>
            <a:ext cx="4323900" cy="5079900"/>
          </a:xfrm>
          <a:prstGeom prst="rect">
            <a:avLst/>
          </a:prstGeom>
          <a:solidFill>
            <a:srgbClr val="185F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1" name="Google Shape;24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6925" y="771150"/>
            <a:ext cx="3702674" cy="320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8"/>
          <p:cNvPicPr preferRelativeResize="0"/>
          <p:nvPr/>
        </p:nvPicPr>
        <p:blipFill rotWithShape="1">
          <a:blip r:embed="rId4">
            <a:alphaModFix/>
          </a:blip>
          <a:srcRect b="-8889" l="0" r="0" t="11090"/>
          <a:stretch/>
        </p:blipFill>
        <p:spPr>
          <a:xfrm>
            <a:off x="674313" y="0"/>
            <a:ext cx="4014875" cy="56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8"/>
          <p:cNvSpPr/>
          <p:nvPr/>
        </p:nvSpPr>
        <p:spPr>
          <a:xfrm>
            <a:off x="0" y="5079900"/>
            <a:ext cx="9144000" cy="63600"/>
          </a:xfrm>
          <a:prstGeom prst="rect">
            <a:avLst/>
          </a:prstGeom>
          <a:solidFill>
            <a:srgbClr val="185F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28"/>
          <p:cNvSpPr txBox="1"/>
          <p:nvPr/>
        </p:nvSpPr>
        <p:spPr>
          <a:xfrm>
            <a:off x="8604300" y="4589750"/>
            <a:ext cx="37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CCCCCC"/>
                </a:solidFill>
                <a:latin typeface="Poppins"/>
                <a:ea typeface="Poppins"/>
                <a:cs typeface="Poppins"/>
                <a:sym typeface="Poppins"/>
              </a:rPr>
              <a:t>15</a:t>
            </a:r>
            <a:endParaRPr>
              <a:solidFill>
                <a:srgbClr val="CCCCC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5" name="Google Shape;245;p28"/>
          <p:cNvSpPr txBox="1"/>
          <p:nvPr/>
        </p:nvSpPr>
        <p:spPr>
          <a:xfrm>
            <a:off x="698625" y="240425"/>
            <a:ext cx="37734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s" sz="2400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</a:rPr>
              <a:t>Time to Take Action</a:t>
            </a:r>
            <a:endParaRPr b="1" sz="2400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46" name="Google Shape;24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7300" y="339325"/>
            <a:ext cx="299975" cy="424894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8"/>
          <p:cNvSpPr txBox="1"/>
          <p:nvPr/>
        </p:nvSpPr>
        <p:spPr>
          <a:xfrm>
            <a:off x="310150" y="1072138"/>
            <a:ext cx="3877200" cy="32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Poppins"/>
              <a:buChar char="●"/>
            </a:pPr>
            <a:r>
              <a:rPr lang="es" sz="16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Develop a </a:t>
            </a:r>
            <a:r>
              <a:rPr b="1" lang="es" sz="16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30-50 minute </a:t>
            </a:r>
            <a:r>
              <a:rPr lang="es" sz="16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presentation with Q&amp;A</a:t>
            </a:r>
            <a:endParaRPr sz="16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Poppins"/>
              <a:buChar char="●"/>
            </a:pPr>
            <a:r>
              <a:rPr lang="es" sz="16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Find an </a:t>
            </a:r>
            <a:r>
              <a:rPr b="1" lang="es" sz="16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affordable</a:t>
            </a:r>
            <a:r>
              <a:rPr lang="es" sz="16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lang="es" sz="16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venue</a:t>
            </a:r>
            <a:r>
              <a:rPr lang="es" sz="16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for 20-30 attendees</a:t>
            </a:r>
            <a:endParaRPr sz="16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Poppins"/>
              <a:buChar char="●"/>
            </a:pPr>
            <a:r>
              <a:rPr lang="es" sz="16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Prepare 3-4 weeks </a:t>
            </a:r>
            <a:r>
              <a:rPr b="1" lang="es" sz="16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in advance</a:t>
            </a:r>
            <a:endParaRPr b="1" sz="16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Poppins"/>
              <a:buChar char="●"/>
            </a:pPr>
            <a:r>
              <a:rPr lang="es" sz="16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Promote the event online </a:t>
            </a:r>
            <a:r>
              <a:rPr b="1" lang="es" sz="16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2 weeks before</a:t>
            </a:r>
            <a:r>
              <a:rPr lang="es" sz="16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the date</a:t>
            </a:r>
            <a:endParaRPr sz="16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1600"/>
              <a:buFont typeface="Poppins"/>
              <a:buChar char="●"/>
            </a:pPr>
            <a:r>
              <a:rPr b="1" lang="es" sz="16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Follow-up</a:t>
            </a:r>
            <a:r>
              <a:rPr lang="es" sz="16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with attendees </a:t>
            </a:r>
            <a:r>
              <a:rPr b="1" lang="es" sz="16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before the event</a:t>
            </a:r>
            <a:endParaRPr b="1" sz="16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8" name="Google Shape;248;p28"/>
          <p:cNvSpPr txBox="1"/>
          <p:nvPr/>
        </p:nvSpPr>
        <p:spPr>
          <a:xfrm>
            <a:off x="357300" y="4589750"/>
            <a:ext cx="540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rPr>
              <a:t>For more information, email us: </a:t>
            </a:r>
            <a:r>
              <a:rPr b="1" lang="es" sz="1200" u="sng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team@bambiz.net</a:t>
            </a:r>
            <a:endParaRPr b="1" sz="1200" u="sng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29"/>
          <p:cNvPicPr preferRelativeResize="0"/>
          <p:nvPr/>
        </p:nvPicPr>
        <p:blipFill rotWithShape="1">
          <a:blip r:embed="rId3">
            <a:alphaModFix/>
          </a:blip>
          <a:srcRect b="-8889" l="0" r="0" t="11090"/>
          <a:stretch/>
        </p:blipFill>
        <p:spPr>
          <a:xfrm>
            <a:off x="2759863" y="-720938"/>
            <a:ext cx="4441999" cy="6259774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9"/>
          <p:cNvSpPr/>
          <p:nvPr/>
        </p:nvSpPr>
        <p:spPr>
          <a:xfrm>
            <a:off x="0" y="5079900"/>
            <a:ext cx="9144000" cy="63600"/>
          </a:xfrm>
          <a:prstGeom prst="rect">
            <a:avLst/>
          </a:prstGeom>
          <a:solidFill>
            <a:srgbClr val="185F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9"/>
          <p:cNvSpPr/>
          <p:nvPr/>
        </p:nvSpPr>
        <p:spPr>
          <a:xfrm>
            <a:off x="-2617075" y="-976425"/>
            <a:ext cx="8108700" cy="5299800"/>
          </a:xfrm>
          <a:prstGeom prst="roundRect">
            <a:avLst>
              <a:gd fmla="val 19508" name="adj"/>
            </a:avLst>
          </a:prstGeom>
          <a:solidFill>
            <a:srgbClr val="185F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29"/>
          <p:cNvSpPr txBox="1"/>
          <p:nvPr/>
        </p:nvSpPr>
        <p:spPr>
          <a:xfrm>
            <a:off x="8604300" y="4589750"/>
            <a:ext cx="37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CCCCCC"/>
                </a:solidFill>
                <a:latin typeface="Poppins"/>
                <a:ea typeface="Poppins"/>
                <a:cs typeface="Poppins"/>
                <a:sym typeface="Poppins"/>
              </a:rPr>
              <a:t>12</a:t>
            </a:r>
            <a:endParaRPr>
              <a:solidFill>
                <a:srgbClr val="CCCCC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7" name="Google Shape;257;p29"/>
          <p:cNvSpPr txBox="1"/>
          <p:nvPr/>
        </p:nvSpPr>
        <p:spPr>
          <a:xfrm>
            <a:off x="698625" y="1217325"/>
            <a:ext cx="61533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s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Let’s Recap</a:t>
            </a:r>
            <a:endParaRPr b="1" sz="24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58" name="Google Shape;25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1927" y="1434525"/>
            <a:ext cx="1375874" cy="1948826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9"/>
          <p:cNvSpPr txBox="1"/>
          <p:nvPr/>
        </p:nvSpPr>
        <p:spPr>
          <a:xfrm>
            <a:off x="301625" y="1854275"/>
            <a:ext cx="4404600" cy="14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Poppins"/>
              <a:buChar char="●"/>
            </a:pPr>
            <a:r>
              <a:rPr b="1" lang="es" sz="1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Recap:</a:t>
            </a:r>
            <a:r>
              <a:rPr lang="es" sz="1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" sz="1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Transform Your Practice with Workshops</a:t>
            </a:r>
            <a:endParaRPr sz="1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Poppins"/>
              <a:buChar char="●"/>
            </a:pPr>
            <a:r>
              <a:rPr lang="es" sz="1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Continuous improvement</a:t>
            </a:r>
            <a:endParaRPr sz="1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600"/>
              <a:buFont typeface="Poppins"/>
              <a:buChar char="●"/>
            </a:pPr>
            <a:r>
              <a:rPr b="1" lang="es" sz="1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Next video topic:</a:t>
            </a:r>
            <a:r>
              <a:rPr lang="es" sz="1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Webinars</a:t>
            </a:r>
            <a:endParaRPr sz="1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0" name="Google Shape;260;p29"/>
          <p:cNvSpPr txBox="1"/>
          <p:nvPr/>
        </p:nvSpPr>
        <p:spPr>
          <a:xfrm>
            <a:off x="357300" y="4589750"/>
            <a:ext cx="540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rPr>
              <a:t>For more information, email us: </a:t>
            </a:r>
            <a:r>
              <a:rPr b="1" lang="es" sz="1200" u="sng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team@bambiz.net</a:t>
            </a:r>
            <a:endParaRPr b="1" sz="1200" u="sng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4"/>
          <p:cNvPicPr preferRelativeResize="0"/>
          <p:nvPr/>
        </p:nvPicPr>
        <p:blipFill rotWithShape="1">
          <a:blip r:embed="rId3">
            <a:alphaModFix amt="30000"/>
          </a:blip>
          <a:srcRect b="28289" l="34354" r="23159" t="0"/>
          <a:stretch/>
        </p:blipFill>
        <p:spPr>
          <a:xfrm>
            <a:off x="4572000" y="0"/>
            <a:ext cx="4572001" cy="5143501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9" name="Google Shape;69;p14"/>
          <p:cNvSpPr/>
          <p:nvPr/>
        </p:nvSpPr>
        <p:spPr>
          <a:xfrm>
            <a:off x="0" y="5079900"/>
            <a:ext cx="9144000" cy="63600"/>
          </a:xfrm>
          <a:prstGeom prst="rect">
            <a:avLst/>
          </a:prstGeom>
          <a:solidFill>
            <a:srgbClr val="185F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4"/>
          <p:cNvSpPr txBox="1"/>
          <p:nvPr/>
        </p:nvSpPr>
        <p:spPr>
          <a:xfrm>
            <a:off x="8604300" y="4589750"/>
            <a:ext cx="37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1</a:t>
            </a:r>
            <a:endParaRPr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698625" y="240425"/>
            <a:ext cx="45282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s" sz="2400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</a:rPr>
              <a:t>Why Host Monthly Workshops</a:t>
            </a:r>
            <a:endParaRPr b="1" sz="2400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300" y="339325"/>
            <a:ext cx="299975" cy="424894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 txBox="1"/>
          <p:nvPr/>
        </p:nvSpPr>
        <p:spPr>
          <a:xfrm>
            <a:off x="234075" y="1537150"/>
            <a:ext cx="4424100" cy="16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b="1"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Connect with families</a:t>
            </a: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in your community</a:t>
            </a:r>
            <a:endParaRPr sz="18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Establish yourself as an </a:t>
            </a:r>
            <a:r>
              <a:rPr b="1"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expert</a:t>
            </a:r>
            <a:endParaRPr b="1" sz="18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b="1"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Grow your business</a:t>
            </a:r>
            <a:endParaRPr b="1" sz="18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4" name="Google Shape;74;p14"/>
          <p:cNvSpPr txBox="1"/>
          <p:nvPr/>
        </p:nvSpPr>
        <p:spPr>
          <a:xfrm>
            <a:off x="357300" y="4589750"/>
            <a:ext cx="540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For more information, email us:</a:t>
            </a:r>
            <a:r>
              <a:rPr lang="es" sz="12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lang="es" sz="1200" u="sng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team@bambiz.net</a:t>
            </a:r>
            <a:endParaRPr b="1" sz="1200" u="sng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/>
          <p:nvPr/>
        </p:nvSpPr>
        <p:spPr>
          <a:xfrm>
            <a:off x="5012625" y="0"/>
            <a:ext cx="4131300" cy="5079900"/>
          </a:xfrm>
          <a:prstGeom prst="rect">
            <a:avLst/>
          </a:prstGeom>
          <a:solidFill>
            <a:srgbClr val="185F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0" name="Google Shape;80;p15"/>
          <p:cNvPicPr preferRelativeResize="0"/>
          <p:nvPr/>
        </p:nvPicPr>
        <p:blipFill rotWithShape="1">
          <a:blip r:embed="rId3">
            <a:alphaModFix amt="18000"/>
          </a:blip>
          <a:srcRect b="0" l="34209" r="11583" t="0"/>
          <a:stretch/>
        </p:blipFill>
        <p:spPr>
          <a:xfrm>
            <a:off x="5012625" y="-1275"/>
            <a:ext cx="4131302" cy="5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 rotWithShape="1">
          <a:blip r:embed="rId4">
            <a:alphaModFix/>
          </a:blip>
          <a:srcRect b="-8889" l="0" r="0" t="11090"/>
          <a:stretch/>
        </p:blipFill>
        <p:spPr>
          <a:xfrm>
            <a:off x="997750" y="0"/>
            <a:ext cx="4014875" cy="56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5"/>
          <p:cNvSpPr/>
          <p:nvPr/>
        </p:nvSpPr>
        <p:spPr>
          <a:xfrm>
            <a:off x="0" y="5079900"/>
            <a:ext cx="9144000" cy="63600"/>
          </a:xfrm>
          <a:prstGeom prst="rect">
            <a:avLst/>
          </a:prstGeom>
          <a:solidFill>
            <a:srgbClr val="185F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5"/>
          <p:cNvSpPr txBox="1"/>
          <p:nvPr/>
        </p:nvSpPr>
        <p:spPr>
          <a:xfrm>
            <a:off x="8604300" y="4589750"/>
            <a:ext cx="37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CCCCCC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  <a:endParaRPr>
              <a:solidFill>
                <a:srgbClr val="CCCCC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4" name="Google Shape;84;p15"/>
          <p:cNvSpPr txBox="1"/>
          <p:nvPr/>
        </p:nvSpPr>
        <p:spPr>
          <a:xfrm>
            <a:off x="698625" y="240425"/>
            <a:ext cx="41796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s" sz="2400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</a:rPr>
              <a:t>In-Person vs. Virtual Workshops</a:t>
            </a:r>
            <a:endParaRPr b="1" sz="2400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5" name="Google Shape;8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7300" y="339325"/>
            <a:ext cx="299975" cy="424894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/>
          <p:nvPr/>
        </p:nvSpPr>
        <p:spPr>
          <a:xfrm>
            <a:off x="293175" y="1454275"/>
            <a:ext cx="4014900" cy="15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In-person builds </a:t>
            </a:r>
            <a:r>
              <a:rPr b="1"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trust</a:t>
            </a: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and </a:t>
            </a:r>
            <a:r>
              <a:rPr b="1"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rapport</a:t>
            </a:r>
            <a:endParaRPr b="1" sz="18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Virtual </a:t>
            </a:r>
            <a:r>
              <a:rPr b="1"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offers convenience</a:t>
            </a: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but less personal connection</a:t>
            </a:r>
            <a:endParaRPr sz="18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7" name="Google Shape;87;p15"/>
          <p:cNvSpPr txBox="1"/>
          <p:nvPr/>
        </p:nvSpPr>
        <p:spPr>
          <a:xfrm>
            <a:off x="357300" y="4589750"/>
            <a:ext cx="540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rPr>
              <a:t>For more information, email us: </a:t>
            </a:r>
            <a:r>
              <a:rPr b="1" lang="es" sz="1200" u="sng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team@bambiz.net</a:t>
            </a:r>
            <a:endParaRPr b="1" sz="1200" u="sng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884750"/>
            <a:ext cx="6244800" cy="3705000"/>
          </a:xfrm>
          <a:prstGeom prst="roundRect">
            <a:avLst>
              <a:gd fmla="val 6847" name="adj"/>
            </a:avLst>
          </a:prstGeom>
          <a:noFill/>
          <a:ln>
            <a:noFill/>
          </a:ln>
        </p:spPr>
      </p:pic>
      <p:sp>
        <p:nvSpPr>
          <p:cNvPr id="93" name="Google Shape;93;p16"/>
          <p:cNvSpPr/>
          <p:nvPr/>
        </p:nvSpPr>
        <p:spPr>
          <a:xfrm>
            <a:off x="0" y="5079900"/>
            <a:ext cx="9144000" cy="63600"/>
          </a:xfrm>
          <a:prstGeom prst="rect">
            <a:avLst/>
          </a:prstGeom>
          <a:solidFill>
            <a:srgbClr val="185F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6"/>
          <p:cNvSpPr txBox="1"/>
          <p:nvPr/>
        </p:nvSpPr>
        <p:spPr>
          <a:xfrm>
            <a:off x="8604300" y="4589750"/>
            <a:ext cx="37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CCCCCC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  <a:endParaRPr>
              <a:solidFill>
                <a:srgbClr val="CCCCC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5" name="Google Shape;95;p16"/>
          <p:cNvSpPr txBox="1"/>
          <p:nvPr/>
        </p:nvSpPr>
        <p:spPr>
          <a:xfrm>
            <a:off x="698625" y="240425"/>
            <a:ext cx="61533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s" sz="2400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</a:rPr>
              <a:t>Finding the Right Balance</a:t>
            </a:r>
            <a:endParaRPr b="1" sz="2400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6" name="Google Shape;9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300" y="339325"/>
            <a:ext cx="299975" cy="424894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6"/>
          <p:cNvSpPr txBox="1"/>
          <p:nvPr/>
        </p:nvSpPr>
        <p:spPr>
          <a:xfrm>
            <a:off x="301625" y="1293800"/>
            <a:ext cx="3856800" cy="22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Intimate workshops vs. larger settings</a:t>
            </a:r>
            <a:endParaRPr sz="18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Host workshops 1x/month </a:t>
            </a:r>
            <a:r>
              <a:rPr b="1"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per location</a:t>
            </a:r>
            <a:endParaRPr b="1" sz="18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Create</a:t>
            </a:r>
            <a:r>
              <a:rPr b="1"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urgency</a:t>
            </a: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and </a:t>
            </a:r>
            <a:r>
              <a:rPr b="1"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exclusivity</a:t>
            </a:r>
            <a:endParaRPr b="1" sz="18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8" name="Google Shape;98;p16"/>
          <p:cNvSpPr txBox="1"/>
          <p:nvPr/>
        </p:nvSpPr>
        <p:spPr>
          <a:xfrm>
            <a:off x="357300" y="4589750"/>
            <a:ext cx="540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rPr>
              <a:t>For more information, email us: </a:t>
            </a:r>
            <a:r>
              <a:rPr b="1" lang="es" sz="1200" u="sng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team@bambiz.net</a:t>
            </a:r>
            <a:endParaRPr b="1" sz="1200" u="sng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7"/>
          <p:cNvPicPr preferRelativeResize="0"/>
          <p:nvPr/>
        </p:nvPicPr>
        <p:blipFill rotWithShape="1">
          <a:blip r:embed="rId3">
            <a:alphaModFix/>
          </a:blip>
          <a:srcRect b="-8889" l="0" r="0" t="11090"/>
          <a:stretch/>
        </p:blipFill>
        <p:spPr>
          <a:xfrm>
            <a:off x="3947250" y="0"/>
            <a:ext cx="4014875" cy="56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7"/>
          <p:cNvSpPr txBox="1"/>
          <p:nvPr/>
        </p:nvSpPr>
        <p:spPr>
          <a:xfrm>
            <a:off x="698625" y="240425"/>
            <a:ext cx="4314000" cy="9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s" sz="2400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</a:rPr>
              <a:t>Maximizing Your ROI</a:t>
            </a:r>
            <a:endParaRPr b="1" sz="2400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5" name="Google Shape;10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300" y="339325"/>
            <a:ext cx="299975" cy="424894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7"/>
          <p:cNvSpPr txBox="1"/>
          <p:nvPr/>
        </p:nvSpPr>
        <p:spPr>
          <a:xfrm>
            <a:off x="318525" y="1483475"/>
            <a:ext cx="3738600" cy="18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b="1"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Higher</a:t>
            </a: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ROI</a:t>
            </a: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for elder law workshops</a:t>
            </a:r>
            <a:endParaRPr sz="18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Elder law workshops can generate</a:t>
            </a:r>
            <a:r>
              <a:rPr b="1"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10x-15x more</a:t>
            </a: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than estate planning</a:t>
            </a:r>
            <a:endParaRPr sz="18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7" name="Google Shape;107;p17"/>
          <p:cNvSpPr txBox="1"/>
          <p:nvPr/>
        </p:nvSpPr>
        <p:spPr>
          <a:xfrm>
            <a:off x="8604300" y="4589750"/>
            <a:ext cx="37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CCCCCC"/>
                </a:solidFill>
                <a:latin typeface="Poppins"/>
                <a:ea typeface="Poppins"/>
                <a:cs typeface="Poppins"/>
                <a:sym typeface="Poppins"/>
              </a:rPr>
              <a:t>4</a:t>
            </a:r>
            <a:endParaRPr>
              <a:solidFill>
                <a:srgbClr val="CCCCC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8" name="Google Shape;108;p17"/>
          <p:cNvSpPr txBox="1"/>
          <p:nvPr/>
        </p:nvSpPr>
        <p:spPr>
          <a:xfrm>
            <a:off x="357300" y="4589750"/>
            <a:ext cx="540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rPr>
              <a:t>For more information, email us: </a:t>
            </a:r>
            <a:r>
              <a:rPr b="1" lang="es" sz="1200" u="sng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team@bambiz.net</a:t>
            </a:r>
            <a:endParaRPr b="1" sz="1200" u="sng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9" name="Google Shape;109;p17"/>
          <p:cNvSpPr/>
          <p:nvPr/>
        </p:nvSpPr>
        <p:spPr>
          <a:xfrm>
            <a:off x="0" y="5079900"/>
            <a:ext cx="9144000" cy="63600"/>
          </a:xfrm>
          <a:prstGeom prst="rect">
            <a:avLst/>
          </a:prstGeom>
          <a:solidFill>
            <a:srgbClr val="185F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0" name="Google Shape;110;p17"/>
          <p:cNvPicPr preferRelativeResize="0"/>
          <p:nvPr/>
        </p:nvPicPr>
        <p:blipFill rotWithShape="1">
          <a:blip r:embed="rId6">
            <a:alphaModFix/>
          </a:blip>
          <a:srcRect b="0" l="28053" r="15817" t="1623"/>
          <a:stretch/>
        </p:blipFill>
        <p:spPr>
          <a:xfrm>
            <a:off x="4927225" y="367950"/>
            <a:ext cx="4471500" cy="44076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/>
          <p:nvPr/>
        </p:nvSpPr>
        <p:spPr>
          <a:xfrm>
            <a:off x="5012625" y="0"/>
            <a:ext cx="4131300" cy="5079900"/>
          </a:xfrm>
          <a:prstGeom prst="rect">
            <a:avLst/>
          </a:prstGeom>
          <a:solidFill>
            <a:srgbClr val="185F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6" name="Google Shape;116;p18"/>
          <p:cNvPicPr preferRelativeResize="0"/>
          <p:nvPr/>
        </p:nvPicPr>
        <p:blipFill rotWithShape="1">
          <a:blip r:embed="rId3">
            <a:alphaModFix amt="20000"/>
          </a:blip>
          <a:srcRect b="-897" l="21375" r="33443" t="0"/>
          <a:stretch/>
        </p:blipFill>
        <p:spPr>
          <a:xfrm>
            <a:off x="5012625" y="8925"/>
            <a:ext cx="4131302" cy="5125651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8"/>
          <p:cNvSpPr/>
          <p:nvPr/>
        </p:nvSpPr>
        <p:spPr>
          <a:xfrm>
            <a:off x="0" y="5079900"/>
            <a:ext cx="9144000" cy="63600"/>
          </a:xfrm>
          <a:prstGeom prst="rect">
            <a:avLst/>
          </a:prstGeom>
          <a:solidFill>
            <a:srgbClr val="185F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8"/>
          <p:cNvSpPr txBox="1"/>
          <p:nvPr/>
        </p:nvSpPr>
        <p:spPr>
          <a:xfrm>
            <a:off x="8604300" y="4589750"/>
            <a:ext cx="37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rPr>
              <a:t>5</a:t>
            </a:r>
            <a:endParaRPr>
              <a:solidFill>
                <a:srgbClr val="99999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9" name="Google Shape;119;p18"/>
          <p:cNvSpPr txBox="1"/>
          <p:nvPr/>
        </p:nvSpPr>
        <p:spPr>
          <a:xfrm>
            <a:off x="698625" y="240425"/>
            <a:ext cx="61533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s" sz="2400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</a:rPr>
              <a:t>Choosing the Ideal Venue</a:t>
            </a:r>
            <a:endParaRPr b="1" sz="2400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20" name="Google Shape;12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300" y="339325"/>
            <a:ext cx="299975" cy="424894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8"/>
          <p:cNvSpPr txBox="1"/>
          <p:nvPr/>
        </p:nvSpPr>
        <p:spPr>
          <a:xfrm>
            <a:off x="301625" y="1346400"/>
            <a:ext cx="4329900" cy="15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b="1"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Affordable</a:t>
            </a: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and </a:t>
            </a:r>
            <a:r>
              <a:rPr b="1"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convenient</a:t>
            </a: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location</a:t>
            </a:r>
            <a:endParaRPr sz="18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b="1"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Focus on content</a:t>
            </a: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, not refreshments</a:t>
            </a:r>
            <a:endParaRPr sz="18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2" name="Google Shape;122;p18"/>
          <p:cNvSpPr txBox="1"/>
          <p:nvPr/>
        </p:nvSpPr>
        <p:spPr>
          <a:xfrm>
            <a:off x="357300" y="4589750"/>
            <a:ext cx="540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rPr>
              <a:t>For more information, email us: </a:t>
            </a:r>
            <a:r>
              <a:rPr b="1" lang="es" sz="1200" u="sng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team@bambiz.net</a:t>
            </a:r>
            <a:endParaRPr b="1" sz="1200" u="sng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/>
          <p:nvPr/>
        </p:nvSpPr>
        <p:spPr>
          <a:xfrm>
            <a:off x="6687725" y="0"/>
            <a:ext cx="2456400" cy="5079900"/>
          </a:xfrm>
          <a:prstGeom prst="rect">
            <a:avLst/>
          </a:prstGeom>
          <a:solidFill>
            <a:srgbClr val="185F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8" name="Google Shape;128;p19"/>
          <p:cNvPicPr preferRelativeResize="0"/>
          <p:nvPr/>
        </p:nvPicPr>
        <p:blipFill rotWithShape="1">
          <a:blip r:embed="rId3">
            <a:alphaModFix/>
          </a:blip>
          <a:srcRect b="-8889" l="0" r="0" t="11090"/>
          <a:stretch/>
        </p:blipFill>
        <p:spPr>
          <a:xfrm>
            <a:off x="801575" y="0"/>
            <a:ext cx="4014875" cy="56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9"/>
          <p:cNvSpPr/>
          <p:nvPr/>
        </p:nvSpPr>
        <p:spPr>
          <a:xfrm>
            <a:off x="0" y="5079900"/>
            <a:ext cx="9144000" cy="63600"/>
          </a:xfrm>
          <a:prstGeom prst="rect">
            <a:avLst/>
          </a:prstGeom>
          <a:solidFill>
            <a:srgbClr val="185F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9"/>
          <p:cNvSpPr txBox="1"/>
          <p:nvPr/>
        </p:nvSpPr>
        <p:spPr>
          <a:xfrm>
            <a:off x="8604300" y="4589750"/>
            <a:ext cx="37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CCCCCC"/>
                </a:solidFill>
                <a:latin typeface="Poppins"/>
                <a:ea typeface="Poppins"/>
                <a:cs typeface="Poppins"/>
                <a:sym typeface="Poppins"/>
              </a:rPr>
              <a:t>6</a:t>
            </a:r>
            <a:endParaRPr>
              <a:solidFill>
                <a:srgbClr val="CCCCC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1" name="Google Shape;131;p19"/>
          <p:cNvSpPr txBox="1"/>
          <p:nvPr/>
        </p:nvSpPr>
        <p:spPr>
          <a:xfrm>
            <a:off x="698625" y="240425"/>
            <a:ext cx="61533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s" sz="2400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</a:rPr>
              <a:t>Structuring Your Workshop</a:t>
            </a:r>
            <a:endParaRPr b="1" sz="2400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32" name="Google Shape;13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300" y="339325"/>
            <a:ext cx="299975" cy="424894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9"/>
          <p:cNvSpPr txBox="1"/>
          <p:nvPr/>
        </p:nvSpPr>
        <p:spPr>
          <a:xfrm>
            <a:off x="301625" y="1104450"/>
            <a:ext cx="4435800" cy="28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b="1"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Duration:</a:t>
            </a: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45 minutes to 1 hour + 15 minutes for Q&amp;A</a:t>
            </a:r>
            <a:endParaRPr sz="18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Start with a </a:t>
            </a:r>
            <a:r>
              <a:rPr b="1"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relatable</a:t>
            </a: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story</a:t>
            </a:r>
            <a:endParaRPr sz="18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b="1"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Valuable</a:t>
            </a: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insights and next steps</a:t>
            </a:r>
            <a:endParaRPr sz="18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Scheduling </a:t>
            </a:r>
            <a:r>
              <a:rPr b="1"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consultations</a:t>
            </a:r>
            <a:endParaRPr b="1" sz="18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b="1"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Building</a:t>
            </a: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and </a:t>
            </a:r>
            <a:r>
              <a:rPr b="1"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maintaining</a:t>
            </a: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relationships</a:t>
            </a:r>
            <a:endParaRPr sz="18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4" name="Google Shape;134;p19"/>
          <p:cNvSpPr txBox="1"/>
          <p:nvPr/>
        </p:nvSpPr>
        <p:spPr>
          <a:xfrm>
            <a:off x="357300" y="4589750"/>
            <a:ext cx="540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rPr>
              <a:t>For more information, email us: </a:t>
            </a:r>
            <a:r>
              <a:rPr b="1" lang="es" sz="1200" u="sng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team@bambiz.net</a:t>
            </a:r>
            <a:endParaRPr b="1" sz="1200" u="sng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35" name="Google Shape;135;p19"/>
          <p:cNvPicPr preferRelativeResize="0"/>
          <p:nvPr/>
        </p:nvPicPr>
        <p:blipFill rotWithShape="1">
          <a:blip r:embed="rId6">
            <a:alphaModFix/>
          </a:blip>
          <a:srcRect b="0" l="22582" r="4990" t="0"/>
          <a:stretch/>
        </p:blipFill>
        <p:spPr>
          <a:xfrm>
            <a:off x="5653100" y="454127"/>
            <a:ext cx="4435800" cy="4081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/>
          <p:nvPr/>
        </p:nvSpPr>
        <p:spPr>
          <a:xfrm>
            <a:off x="5012625" y="0"/>
            <a:ext cx="4131300" cy="5079900"/>
          </a:xfrm>
          <a:prstGeom prst="rect">
            <a:avLst/>
          </a:prstGeom>
          <a:solidFill>
            <a:srgbClr val="185F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1" name="Google Shape;141;p20"/>
          <p:cNvPicPr preferRelativeResize="0"/>
          <p:nvPr/>
        </p:nvPicPr>
        <p:blipFill rotWithShape="1">
          <a:blip r:embed="rId3">
            <a:alphaModFix amt="30000"/>
          </a:blip>
          <a:srcRect b="0" l="29598" r="16868" t="0"/>
          <a:stretch/>
        </p:blipFill>
        <p:spPr>
          <a:xfrm>
            <a:off x="5088825" y="0"/>
            <a:ext cx="413130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0"/>
          <p:cNvPicPr preferRelativeResize="0"/>
          <p:nvPr/>
        </p:nvPicPr>
        <p:blipFill rotWithShape="1">
          <a:blip r:embed="rId4">
            <a:alphaModFix/>
          </a:blip>
          <a:srcRect b="-8889" l="0" r="0" t="11090"/>
          <a:stretch/>
        </p:blipFill>
        <p:spPr>
          <a:xfrm>
            <a:off x="698613" y="0"/>
            <a:ext cx="4014875" cy="56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0"/>
          <p:cNvSpPr/>
          <p:nvPr/>
        </p:nvSpPr>
        <p:spPr>
          <a:xfrm>
            <a:off x="0" y="5079900"/>
            <a:ext cx="9144000" cy="63600"/>
          </a:xfrm>
          <a:prstGeom prst="rect">
            <a:avLst/>
          </a:prstGeom>
          <a:solidFill>
            <a:srgbClr val="185F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0"/>
          <p:cNvSpPr txBox="1"/>
          <p:nvPr/>
        </p:nvSpPr>
        <p:spPr>
          <a:xfrm>
            <a:off x="8604300" y="4589750"/>
            <a:ext cx="37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CCCCCC"/>
                </a:solidFill>
                <a:latin typeface="Poppins"/>
                <a:ea typeface="Poppins"/>
                <a:cs typeface="Poppins"/>
                <a:sym typeface="Poppins"/>
              </a:rPr>
              <a:t>7</a:t>
            </a:r>
            <a:endParaRPr>
              <a:solidFill>
                <a:srgbClr val="CCCCC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5" name="Google Shape;145;p20"/>
          <p:cNvSpPr txBox="1"/>
          <p:nvPr/>
        </p:nvSpPr>
        <p:spPr>
          <a:xfrm>
            <a:off x="698625" y="240425"/>
            <a:ext cx="44835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s" sz="2400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</a:rPr>
              <a:t>Leveraging Partnerships</a:t>
            </a:r>
            <a:endParaRPr b="1" sz="2400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6" name="Google Shape;14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7300" y="339325"/>
            <a:ext cx="299975" cy="424894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0"/>
          <p:cNvSpPr txBox="1"/>
          <p:nvPr/>
        </p:nvSpPr>
        <p:spPr>
          <a:xfrm>
            <a:off x="225625" y="1203825"/>
            <a:ext cx="4710900" cy="16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b="1"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Collaborate</a:t>
            </a: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with your community</a:t>
            </a:r>
            <a:endParaRPr sz="18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"/>
              <a:buChar char="○"/>
            </a:pPr>
            <a:r>
              <a:rPr b="1"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Ex:</a:t>
            </a: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financial planners, geriatric care managers, accountants</a:t>
            </a:r>
            <a:endParaRPr sz="18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Enhance workshop </a:t>
            </a:r>
            <a:r>
              <a:rPr b="1"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value</a:t>
            </a:r>
            <a:endParaRPr b="1" sz="18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8" name="Google Shape;148;p20"/>
          <p:cNvSpPr txBox="1"/>
          <p:nvPr/>
        </p:nvSpPr>
        <p:spPr>
          <a:xfrm>
            <a:off x="357300" y="4589750"/>
            <a:ext cx="540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rPr>
              <a:t>For more information, email us: </a:t>
            </a:r>
            <a:r>
              <a:rPr b="1" lang="es" sz="1200" u="sng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team@bambiz.net</a:t>
            </a:r>
            <a:endParaRPr b="1" sz="1200" u="sng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1"/>
          <p:cNvPicPr preferRelativeResize="0"/>
          <p:nvPr/>
        </p:nvPicPr>
        <p:blipFill rotWithShape="1">
          <a:blip r:embed="rId3">
            <a:alphaModFix amt="21000"/>
          </a:blip>
          <a:srcRect b="31153" l="0" r="24069" t="5603"/>
          <a:stretch/>
        </p:blipFill>
        <p:spPr>
          <a:xfrm>
            <a:off x="0" y="0"/>
            <a:ext cx="9144003" cy="5079901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1"/>
          <p:cNvSpPr/>
          <p:nvPr/>
        </p:nvSpPr>
        <p:spPr>
          <a:xfrm>
            <a:off x="0" y="5079900"/>
            <a:ext cx="9144000" cy="63600"/>
          </a:xfrm>
          <a:prstGeom prst="rect">
            <a:avLst/>
          </a:prstGeom>
          <a:solidFill>
            <a:srgbClr val="185F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1"/>
          <p:cNvSpPr txBox="1"/>
          <p:nvPr/>
        </p:nvSpPr>
        <p:spPr>
          <a:xfrm>
            <a:off x="8604300" y="4589750"/>
            <a:ext cx="37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CCCCCC"/>
                </a:solidFill>
                <a:latin typeface="Poppins"/>
                <a:ea typeface="Poppins"/>
                <a:cs typeface="Poppins"/>
                <a:sym typeface="Poppins"/>
              </a:rPr>
              <a:t>8</a:t>
            </a:r>
            <a:endParaRPr>
              <a:solidFill>
                <a:srgbClr val="CCCCC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6" name="Google Shape;156;p21"/>
          <p:cNvSpPr txBox="1"/>
          <p:nvPr/>
        </p:nvSpPr>
        <p:spPr>
          <a:xfrm>
            <a:off x="698625" y="240425"/>
            <a:ext cx="61533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s" sz="2400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</a:rPr>
              <a:t>Using a Robust Marketing Strategy</a:t>
            </a:r>
            <a:endParaRPr b="1" sz="2400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57" name="Google Shape;15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300" y="339325"/>
            <a:ext cx="299975" cy="424894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1"/>
          <p:cNvSpPr txBox="1"/>
          <p:nvPr/>
        </p:nvSpPr>
        <p:spPr>
          <a:xfrm>
            <a:off x="301625" y="1416000"/>
            <a:ext cx="3721800" cy="23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Use </a:t>
            </a:r>
            <a:r>
              <a:rPr b="1"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social media</a:t>
            </a: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, email marketing, targeted ads</a:t>
            </a:r>
            <a:endParaRPr sz="18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Use </a:t>
            </a:r>
            <a:r>
              <a:rPr b="1"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testimonials</a:t>
            </a: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for credibility</a:t>
            </a:r>
            <a:endParaRPr sz="18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Create </a:t>
            </a:r>
            <a:r>
              <a:rPr b="1"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urgency</a:t>
            </a: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with limited seating</a:t>
            </a:r>
            <a:endParaRPr sz="18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9" name="Google Shape;159;p21"/>
          <p:cNvSpPr txBox="1"/>
          <p:nvPr/>
        </p:nvSpPr>
        <p:spPr>
          <a:xfrm>
            <a:off x="357300" y="4589750"/>
            <a:ext cx="540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rPr>
              <a:t>For more information, email us: </a:t>
            </a:r>
            <a:r>
              <a:rPr b="1" lang="es" sz="1200" u="sng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team@bambiz.net</a:t>
            </a:r>
            <a:endParaRPr b="1" sz="1200" u="sng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0" name="Google Shape;160;p21"/>
          <p:cNvSpPr txBox="1"/>
          <p:nvPr/>
        </p:nvSpPr>
        <p:spPr>
          <a:xfrm>
            <a:off x="8604300" y="4589750"/>
            <a:ext cx="37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8</a:t>
            </a:r>
            <a:endParaRPr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2092DB48A73B44B3B292975D832E71" ma:contentTypeVersion="16" ma:contentTypeDescription="Create a new document." ma:contentTypeScope="" ma:versionID="e155d12939c06c50a01bbdbc40b71122">
  <xsd:schema xmlns:xsd="http://www.w3.org/2001/XMLSchema" xmlns:xs="http://www.w3.org/2001/XMLSchema" xmlns:p="http://schemas.microsoft.com/office/2006/metadata/properties" xmlns:ns2="68563e5a-ee65-49e7-b1f1-dfcff4335c89" xmlns:ns3="24a9ebf4-ce20-4e22-83d6-5e6153b0ff7e" targetNamespace="http://schemas.microsoft.com/office/2006/metadata/properties" ma:root="true" ma:fieldsID="dac68bc7790ba2957fefdeb019f2a309" ns2:_="" ns3:_="">
    <xsd:import namespace="68563e5a-ee65-49e7-b1f1-dfcff4335c89"/>
    <xsd:import namespace="24a9ebf4-ce20-4e22-83d6-5e6153b0ff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January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563e5a-ee65-49e7-b1f1-dfcff4335c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014b183-f884-4f17-a355-0cf4fb4a0b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January" ma:index="21" nillable="true" ma:displayName="Month" ma:format="Dropdown" ma:internalName="January" ma:percentage="FALSE">
      <xsd:simpleType>
        <xsd:restriction base="dms:Number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a9ebf4-ce20-4e22-83d6-5e6153b0ff7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a339aa2-1177-4a60-a343-342fea03cc4f}" ma:internalName="TaxCatchAll" ma:showField="CatchAllData" ma:web="24a9ebf4-ce20-4e22-83d6-5e6153b0ff7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DC8AC1D-C304-4E73-90B0-CEC12267A313}"/>
</file>

<file path=customXml/itemProps2.xml><?xml version="1.0" encoding="utf-8"?>
<ds:datastoreItem xmlns:ds="http://schemas.openxmlformats.org/officeDocument/2006/customXml" ds:itemID="{704B5129-1B03-476D-9564-7CA764AAF8C0}"/>
</file>