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oppins-regular.fntdata"/><Relationship Id="rId8" Type="http://schemas.openxmlformats.org/officeDocument/2006/relationships/slide" Target="slides/slide3.xml"/><Relationship Id="rId21" Type="http://schemas.openxmlformats.org/officeDocument/2006/relationships/font" Target="fonts/Poppins-boldItalic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font" Target="fonts/Poppins-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Poppins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073241bb1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073241bb1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0805389a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0805389a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44bb64d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44bb64d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06505d7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06505d7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06505d77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06505d7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06505d77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06505d77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06505d77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06505d77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6505d77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06505d77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073241bb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073241bb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06505d77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06505d77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073241bb1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073241bb1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25550"/>
            <a:ext cx="1757051" cy="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26425" y="1516200"/>
            <a:ext cx="4247400" cy="25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38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Email Management Strategies for Law Firms</a:t>
            </a:r>
            <a:endParaRPr b="1" sz="38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2978" l="0" r="11527" t="0"/>
          <a:stretch/>
        </p:blipFill>
        <p:spPr>
          <a:xfrm>
            <a:off x="3734950" y="89950"/>
            <a:ext cx="5409051" cy="4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34041" l="0" r="33315" t="0"/>
          <a:stretch/>
        </p:blipFill>
        <p:spPr>
          <a:xfrm>
            <a:off x="4262725" y="251700"/>
            <a:ext cx="4881276" cy="48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9325" y="796913"/>
            <a:ext cx="3737774" cy="373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1568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A/B Testing for Emails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301625" y="1206025"/>
            <a:ext cx="33738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Compare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different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email elements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Test subject lines and CTAs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Maximize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engagement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conversions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1675" y="1065600"/>
            <a:ext cx="4222800" cy="2199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/>
          <p:nvPr/>
        </p:nvSpPr>
        <p:spPr>
          <a:xfrm>
            <a:off x="4770600" y="0"/>
            <a:ext cx="43734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425" y="937000"/>
            <a:ext cx="3634849" cy="31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674313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17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698625" y="240425"/>
            <a:ext cx="3773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Action Steps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301725" y="866325"/>
            <a:ext cx="41703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Compile and add contacts to an email management system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Design a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newsletter template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Craft brief, educational content for newsletters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Schedule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newsletters consistently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Write a series of five personal drip emails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Distribute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drip sequence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to new subscribers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847163" y="-720938"/>
            <a:ext cx="4441999" cy="6259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-2617075" y="-976425"/>
            <a:ext cx="8108700" cy="5299800"/>
          </a:xfrm>
          <a:prstGeom prst="roundRect">
            <a:avLst>
              <a:gd fmla="val 19508" name="adj"/>
            </a:avLst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698625" y="1149750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Let’s Recap</a:t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1927" y="1434525"/>
            <a:ext cx="1375874" cy="194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301625" y="1812050"/>
            <a:ext cx="47127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Stay consistent with </a:t>
            </a:r>
            <a:r>
              <a:rPr b="1"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email marketing</a:t>
            </a:r>
            <a:endParaRPr b="1"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Refine your approach</a:t>
            </a: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based on results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Investment</a:t>
            </a: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in long-term success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Next video: </a:t>
            </a: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Transform Your Practice with Workshops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 amt="20000"/>
          </a:blip>
          <a:srcRect b="7244" l="0" r="0" t="0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The Power of Email Marketing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01625" y="1124875"/>
            <a:ext cx="37218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Direct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connection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with audience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Nurture leads and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build relationships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Stay top-of-mind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grow your practice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5601000" y="0"/>
            <a:ext cx="35430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 amt="51000"/>
          </a:blip>
          <a:srcRect b="4520" l="35607" r="28741" t="17935"/>
          <a:stretch/>
        </p:blipFill>
        <p:spPr>
          <a:xfrm>
            <a:off x="5601000" y="0"/>
            <a:ext cx="3542999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5226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98625" y="240425"/>
            <a:ext cx="4675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Weekly Email Newsletters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01625" y="1293800"/>
            <a:ext cx="46128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Importance of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consistency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Provide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valuable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content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Keep audience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engaged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8FA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4970750" y="916625"/>
            <a:ext cx="4386600" cy="4386600"/>
          </a:xfrm>
          <a:prstGeom prst="roundRect">
            <a:avLst>
              <a:gd fmla="val 6444" name="adj"/>
            </a:avLst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What Goes into a Winning Newsletter?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01625" y="1117350"/>
            <a:ext cx="4386600" cy="25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Relevant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articles on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elder l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aw and estate planning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Upcoming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workshops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events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Client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testimonials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case studies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Personal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messages from attorneys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Clear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CTAs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6209850" y="0"/>
            <a:ext cx="29343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116015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698625" y="240425"/>
            <a:ext cx="49935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Drip Email Sequences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301625" y="1389775"/>
            <a:ext cx="37893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Automated emails to nurture leads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Personal and educational content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Encourages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5375" y="731575"/>
            <a:ext cx="3234548" cy="277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88022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98625" y="240425"/>
            <a:ext cx="6821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How to Build an Effective Drip Sequence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307225" y="1307700"/>
            <a:ext cx="38514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Five emails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over a week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Topics: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Introduction, firm motivation, service benefits, industry news, CTA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Personal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tone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5448" y="1307700"/>
            <a:ext cx="4246200" cy="2222100"/>
          </a:xfrm>
          <a:prstGeom prst="roundRect">
            <a:avLst>
              <a:gd fmla="val 645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445813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98625" y="240425"/>
            <a:ext cx="4014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Why Email Lists are Important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301625" y="1491925"/>
            <a:ext cx="36963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Direct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communication 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with clients and prospects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Control over content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delivery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Ability to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segment 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for customized messaging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6">
            <a:alphaModFix amt="20000"/>
          </a:blip>
          <a:srcRect b="0" l="0" r="16708" t="0"/>
          <a:stretch/>
        </p:blipFill>
        <p:spPr>
          <a:xfrm>
            <a:off x="4677177" y="0"/>
            <a:ext cx="4466826" cy="5079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8159800" y="0"/>
            <a:ext cx="9843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242838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Maintaining a Healthy Email List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301625" y="1415600"/>
            <a:ext cx="3897300" cy="23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Regularly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clean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your list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Monitor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key metrics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Test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different subject lines and formats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Encourage engagement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with interactive elements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5071300" y="1719063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5071300" y="1921660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5071300" y="2124257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5071300" y="2326854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5071300" y="2529451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5071300" y="2732048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5071300" y="2934645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5071300" y="3137242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5071300" y="3339839"/>
            <a:ext cx="1979400" cy="84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6251" y="1697650"/>
            <a:ext cx="1723361" cy="17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5129125" y="0"/>
            <a:ext cx="40149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 amt="17000"/>
          </a:blip>
          <a:srcRect b="22468" l="0" r="0" t="0"/>
          <a:stretch/>
        </p:blipFill>
        <p:spPr>
          <a:xfrm>
            <a:off x="5129125" y="0"/>
            <a:ext cx="4014876" cy="50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657275" y="240425"/>
            <a:ext cx="49125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Ensuring Legal Compliance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298750" y="1267500"/>
            <a:ext cx="4373400" cy="24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Get explicit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permission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from recipients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Include clear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unsubscribe link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Provide physical address in email footer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Avoid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misleading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information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092DB48A73B44B3B292975D832E71" ma:contentTypeVersion="16" ma:contentTypeDescription="Create a new document." ma:contentTypeScope="" ma:versionID="e155d12939c06c50a01bbdbc40b71122">
  <xsd:schema xmlns:xsd="http://www.w3.org/2001/XMLSchema" xmlns:xs="http://www.w3.org/2001/XMLSchema" xmlns:p="http://schemas.microsoft.com/office/2006/metadata/properties" xmlns:ns2="68563e5a-ee65-49e7-b1f1-dfcff4335c89" xmlns:ns3="24a9ebf4-ce20-4e22-83d6-5e6153b0ff7e" targetNamespace="http://schemas.microsoft.com/office/2006/metadata/properties" ma:root="true" ma:fieldsID="dac68bc7790ba2957fefdeb019f2a309" ns2:_="" ns3:_="">
    <xsd:import namespace="68563e5a-ee65-49e7-b1f1-dfcff4335c89"/>
    <xsd:import namespace="24a9ebf4-ce20-4e22-83d6-5e6153b0f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Januar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63e5a-ee65-49e7-b1f1-dfcff433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4b183-f884-4f17-a355-0cf4fb4a0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January" ma:index="21" nillable="true" ma:displayName="Month" ma:format="Dropdown" ma:internalName="January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9ebf4-ce20-4e22-83d6-5e6153b0ff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339aa2-1177-4a60-a343-342fea03cc4f}" ma:internalName="TaxCatchAll" ma:showField="CatchAllData" ma:web="24a9ebf4-ce20-4e22-83d6-5e6153b0ff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BA24C0-B113-4ADF-AE85-36595825AEE3}"/>
</file>

<file path=customXml/itemProps2.xml><?xml version="1.0" encoding="utf-8"?>
<ds:datastoreItem xmlns:ds="http://schemas.openxmlformats.org/officeDocument/2006/customXml" ds:itemID="{56CC7B1F-E5D9-4D2E-BC96-0E9C07AE40BD}"/>
</file>