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5143500" type="screen16x9"/>
  <p:notesSz cx="6858000" cy="9144000"/>
  <p:embeddedFontLst>
    <p:embeddedFont>
      <p:font typeface="Poppins" pitchFamily="2" charset="77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6"/>
  </p:normalViewPr>
  <p:slideViewPr>
    <p:cSldViewPr snapToGrid="0">
      <p:cViewPr varScale="1">
        <p:scale>
          <a:sx n="120" d="100"/>
          <a:sy n="120" d="100"/>
        </p:scale>
        <p:origin x="200" y="5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2073241bb1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2073241bb1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2073241bb1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2073241bb1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20805389a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20805389a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20805389a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20805389a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20805389a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20805389a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20805389a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20805389a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20805389a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20805389a6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20805389a6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20805389a6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20805389a6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20805389a6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2073241bb1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2073241bb1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206505d77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206505d77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06505d77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206505d77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206505d77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206505d77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206505d77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206505d77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206505d77b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206505d77b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f4a3529b0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f4a3529b0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2073241bb1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2073241bb1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206505d77b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206505d77b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mailto:team@bambiz.net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hyperlink" Target="mailto:team@bambiz.net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hyperlink" Target="mailto:team@bambiz.net" TargetMode="Externa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hyperlink" Target="mailto:team@bambiz.net" TargetMode="Externa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hyperlink" Target="mailto:team@bambiz.net" TargetMode="Externa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hyperlink" Target="mailto:team@bambiz.net" TargetMode="Externa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hyperlink" Target="mailto:team@bambiz.ne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team@bambiz.net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hyperlink" Target="mailto:team@bambiz.net" TargetMode="Externa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team@bambiz.net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team@bambiz.net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mailto:team@bambiz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hyperlink" Target="mailto:team@bambiz.net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team@bambiz.net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hyperlink" Target="mailto:team@bambiz.net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hyperlink" Target="mailto:team@bambiz.net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mailto:team@bambiz.net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hyperlink" Target="mailto:team@bambiz.net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hyperlink" Target="mailto:team@bambiz.net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11090" b="-8889"/>
          <a:stretch/>
        </p:blipFill>
        <p:spPr>
          <a:xfrm>
            <a:off x="1626850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25550"/>
            <a:ext cx="1757051" cy="5499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357300" y="1506475"/>
            <a:ext cx="47139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 b="1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Social Media and YouTube Marketing for Elder Law &amp; Estate Planning Firms</a:t>
            </a:r>
            <a:endParaRPr sz="2400" b="1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 r="20552" b="2978"/>
          <a:stretch/>
        </p:blipFill>
        <p:spPr>
          <a:xfrm>
            <a:off x="4286750" y="76775"/>
            <a:ext cx="4857249" cy="498994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97252" y="875463"/>
            <a:ext cx="3656224" cy="365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399525" y="2883350"/>
            <a:ext cx="40149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Build Your</a:t>
            </a:r>
            <a:r>
              <a:rPr lang="es" sz="1600" b="1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Online Presence </a:t>
            </a:r>
            <a:r>
              <a:rPr lang="es" sz="160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and Connect with Clients</a:t>
            </a:r>
            <a:endParaRPr sz="160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69743" y="1246575"/>
            <a:ext cx="3111244" cy="235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3"/>
          <p:cNvPicPr preferRelativeResize="0"/>
          <p:nvPr/>
        </p:nvPicPr>
        <p:blipFill rotWithShape="1">
          <a:blip r:embed="rId3">
            <a:alphaModFix/>
          </a:blip>
          <a:srcRect t="11090" b="-8889"/>
          <a:stretch/>
        </p:blipFill>
        <p:spPr>
          <a:xfrm>
            <a:off x="657275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3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9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698625" y="240425"/>
            <a:ext cx="4312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 b="1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Instagram</a:t>
            </a:r>
            <a:endParaRPr sz="2400" b="1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/>
          <p:nvPr/>
        </p:nvSpPr>
        <p:spPr>
          <a:xfrm>
            <a:off x="318600" y="1114956"/>
            <a:ext cx="3834440" cy="291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Share infographics, photos, and short videos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Use </a:t>
            </a:r>
            <a:r>
              <a:rPr lang="es" sz="16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Stories and Reels</a:t>
            </a: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for quick tips and news updates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Humanize your firm with </a:t>
            </a:r>
            <a:r>
              <a:rPr lang="es" sz="16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behind-the-scenes</a:t>
            </a: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content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6" name="Google Shape;186;p23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7" name="Google Shape;18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2150" y="1274400"/>
            <a:ext cx="3729600" cy="2594700"/>
          </a:xfrm>
          <a:prstGeom prst="roundRect">
            <a:avLst>
              <a:gd name="adj" fmla="val 42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14313" algn="bl" rotWithShape="0">
              <a:srgbClr val="000000">
                <a:alpha val="30000"/>
              </a:srgbClr>
            </a:outerShdw>
          </a:effectLst>
        </p:spPr>
      </p:pic>
      <p:sp>
        <p:nvSpPr>
          <p:cNvPr id="188" name="Google Shape;188;p23"/>
          <p:cNvSpPr/>
          <p:nvPr/>
        </p:nvSpPr>
        <p:spPr>
          <a:xfrm>
            <a:off x="6008475" y="2084675"/>
            <a:ext cx="1130400" cy="11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4"/>
          <p:cNvPicPr preferRelativeResize="0"/>
          <p:nvPr/>
        </p:nvPicPr>
        <p:blipFill rotWithShape="1">
          <a:blip r:embed="rId3">
            <a:alphaModFix/>
          </a:blip>
          <a:srcRect t="11090" b="-8889"/>
          <a:stretch/>
        </p:blipFill>
        <p:spPr>
          <a:xfrm>
            <a:off x="657275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4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4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6" name="Google Shape;196;p24"/>
          <p:cNvSpPr txBox="1"/>
          <p:nvPr/>
        </p:nvSpPr>
        <p:spPr>
          <a:xfrm>
            <a:off x="698625" y="240425"/>
            <a:ext cx="6153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 b="1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Facebook</a:t>
            </a:r>
            <a:endParaRPr sz="2400" b="1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7" name="Google Shape;19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4"/>
          <p:cNvSpPr txBox="1"/>
          <p:nvPr/>
        </p:nvSpPr>
        <p:spPr>
          <a:xfrm>
            <a:off x="301625" y="1206025"/>
            <a:ext cx="3823808" cy="291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Establish a </a:t>
            </a:r>
            <a:r>
              <a:rPr lang="es" sz="16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business page</a:t>
            </a:r>
            <a:endParaRPr sz="1600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Share informative posts, articles, and updates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Engage with followers</a:t>
            </a: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through comments, messages, and Facebook Live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9" name="Google Shape;199;p24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0" name="Google Shape;20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9500" y="1206025"/>
            <a:ext cx="4167000" cy="2580000"/>
          </a:xfrm>
          <a:prstGeom prst="roundRect">
            <a:avLst>
              <a:gd name="adj" fmla="val 6168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5"/>
          <p:cNvPicPr preferRelativeResize="0"/>
          <p:nvPr/>
        </p:nvPicPr>
        <p:blipFill rotWithShape="1">
          <a:blip r:embed="rId3">
            <a:alphaModFix/>
          </a:blip>
          <a:srcRect t="11090" b="-8889"/>
          <a:stretch/>
        </p:blipFill>
        <p:spPr>
          <a:xfrm>
            <a:off x="2355600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5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5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11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8" name="Google Shape;208;p25"/>
          <p:cNvSpPr txBox="1"/>
          <p:nvPr/>
        </p:nvSpPr>
        <p:spPr>
          <a:xfrm>
            <a:off x="698625" y="240425"/>
            <a:ext cx="6153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 b="1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TikTok</a:t>
            </a:r>
            <a:endParaRPr sz="2400" b="1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9" name="Google Shape;20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5"/>
          <p:cNvSpPr txBox="1"/>
          <p:nvPr/>
        </p:nvSpPr>
        <p:spPr>
          <a:xfrm>
            <a:off x="277000" y="1399841"/>
            <a:ext cx="4222800" cy="254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Create short, </a:t>
            </a:r>
            <a:r>
              <a:rPr lang="es" sz="16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engaging</a:t>
            </a: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videos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Use popular trends and relevant hashtags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Cross-post</a:t>
            </a: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to Instagram Reels and YouTube Shorts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1" name="Google Shape;211;p25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12" name="Google Shape;21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9925" y="358650"/>
            <a:ext cx="2118600" cy="4426200"/>
          </a:xfrm>
          <a:prstGeom prst="roundRect">
            <a:avLst>
              <a:gd name="adj" fmla="val 4706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371475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/>
          <p:nvPr/>
        </p:nvSpPr>
        <p:spPr>
          <a:xfrm>
            <a:off x="5346525" y="-198300"/>
            <a:ext cx="5268900" cy="5341800"/>
          </a:xfrm>
          <a:prstGeom prst="roundRect">
            <a:avLst>
              <a:gd name="adj" fmla="val 19508"/>
            </a:avLst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8" name="Google Shape;218;p26"/>
          <p:cNvPicPr preferRelativeResize="0"/>
          <p:nvPr/>
        </p:nvPicPr>
        <p:blipFill rotWithShape="1">
          <a:blip r:embed="rId3">
            <a:alphaModFix/>
          </a:blip>
          <a:srcRect t="11090" b="-8889"/>
          <a:stretch/>
        </p:blipFill>
        <p:spPr>
          <a:xfrm>
            <a:off x="657275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6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6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12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1" name="Google Shape;221;p26"/>
          <p:cNvSpPr txBox="1"/>
          <p:nvPr/>
        </p:nvSpPr>
        <p:spPr>
          <a:xfrm>
            <a:off x="698625" y="240425"/>
            <a:ext cx="6153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 b="1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Leveraging YouTube</a:t>
            </a:r>
            <a:endParaRPr sz="2400" b="1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2" name="Google Shape;22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6"/>
          <p:cNvSpPr txBox="1"/>
          <p:nvPr/>
        </p:nvSpPr>
        <p:spPr>
          <a:xfrm>
            <a:off x="339787" y="1057740"/>
            <a:ext cx="3973075" cy="341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Showcase expertise with short, engaging videos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Avoid legal jargon;</a:t>
            </a: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use clear language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Maintain high video quality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Use </a:t>
            </a:r>
            <a:r>
              <a:rPr lang="es" sz="16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YouTube Shorts</a:t>
            </a: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for quick tips and updates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4" name="Google Shape;224;p26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5" name="Google Shape;22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0300" y="520700"/>
            <a:ext cx="2385300" cy="80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2850" y="1412125"/>
            <a:ext cx="4412700" cy="2727600"/>
          </a:xfrm>
          <a:prstGeom prst="roundRect">
            <a:avLst>
              <a:gd name="adj" fmla="val 2640"/>
            </a:avLst>
          </a:prstGeom>
          <a:noFill/>
          <a:ln>
            <a:noFill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/>
          <p:nvPr/>
        </p:nvSpPr>
        <p:spPr>
          <a:xfrm>
            <a:off x="5346525" y="0"/>
            <a:ext cx="5268900" cy="5143500"/>
          </a:xfrm>
          <a:prstGeom prst="roundRect">
            <a:avLst>
              <a:gd name="adj" fmla="val 19508"/>
            </a:avLst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 rotWithShape="1">
          <a:blip r:embed="rId3">
            <a:alphaModFix/>
          </a:blip>
          <a:srcRect t="11090" b="-8889"/>
          <a:stretch/>
        </p:blipFill>
        <p:spPr>
          <a:xfrm>
            <a:off x="74500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7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7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13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5" name="Google Shape;235;p27"/>
          <p:cNvSpPr txBox="1"/>
          <p:nvPr/>
        </p:nvSpPr>
        <p:spPr>
          <a:xfrm>
            <a:off x="698625" y="240425"/>
            <a:ext cx="6153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 b="1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Creating FAQ Videos</a:t>
            </a:r>
            <a:endParaRPr sz="2400" b="1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36" name="Google Shape;23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7"/>
          <p:cNvSpPr txBox="1"/>
          <p:nvPr/>
        </p:nvSpPr>
        <p:spPr>
          <a:xfrm>
            <a:off x="357300" y="976456"/>
            <a:ext cx="3260684" cy="3190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Address common </a:t>
            </a:r>
            <a:r>
              <a:rPr lang="es" sz="18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client questions</a:t>
            </a:r>
            <a:endParaRPr sz="1800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Organize videos into playlists by </a:t>
            </a:r>
            <a:r>
              <a:rPr lang="es" sz="18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topic</a:t>
            </a:r>
            <a:endParaRPr sz="1800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Enhance </a:t>
            </a:r>
            <a:r>
              <a:rPr lang="es" sz="18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accessibility</a:t>
            </a: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s" sz="18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engagement</a:t>
            </a:r>
            <a:endParaRPr sz="1800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8" name="Google Shape;238;p27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39" name="Google Shape;23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950700"/>
            <a:ext cx="4863900" cy="3242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F9B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8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14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6" name="Google Shape;246;p28"/>
          <p:cNvSpPr txBox="1"/>
          <p:nvPr/>
        </p:nvSpPr>
        <p:spPr>
          <a:xfrm>
            <a:off x="698625" y="240425"/>
            <a:ext cx="705251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Learn from Successful YouTube Attorneys</a:t>
            </a:r>
            <a:endParaRPr sz="24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47" name="Google Shape;24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8"/>
          <p:cNvSpPr txBox="1"/>
          <p:nvPr/>
        </p:nvSpPr>
        <p:spPr>
          <a:xfrm>
            <a:off x="286468" y="1161812"/>
            <a:ext cx="3579907" cy="291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Char char="●"/>
            </a:pPr>
            <a:r>
              <a:rPr lang="es" sz="16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Analyze</a:t>
            </a:r>
            <a:r>
              <a:rPr lang="es" sz="16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their content and </a:t>
            </a:r>
            <a:r>
              <a:rPr lang="es" sz="16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optimization</a:t>
            </a:r>
            <a:r>
              <a:rPr lang="es" sz="16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techniques</a:t>
            </a:r>
            <a:endParaRPr sz="160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Study audience </a:t>
            </a:r>
            <a:r>
              <a:rPr lang="es" sz="16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engagement and branding</a:t>
            </a:r>
            <a:endParaRPr sz="16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600"/>
              <a:buFont typeface="Poppins"/>
              <a:buChar char="●"/>
            </a:pPr>
            <a:r>
              <a:rPr lang="es" sz="16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Apply successful strategies </a:t>
            </a:r>
            <a:r>
              <a:rPr lang="es" sz="160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to your own content</a:t>
            </a:r>
            <a:endParaRPr sz="160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9" name="Google Shape;249;p28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0" name="Google Shape;25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7032" y="1359428"/>
            <a:ext cx="4720500" cy="2655300"/>
          </a:xfrm>
          <a:prstGeom prst="roundRect">
            <a:avLst>
              <a:gd name="adj" fmla="val 5319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1" name="Google Shape;251;p28"/>
          <p:cNvPicPr preferRelativeResize="0"/>
          <p:nvPr/>
        </p:nvPicPr>
        <p:blipFill rotWithShape="1">
          <a:blip r:embed="rId6">
            <a:alphaModFix amt="14000"/>
          </a:blip>
          <a:srcRect t="11090" b="-8889"/>
          <a:stretch/>
        </p:blipFill>
        <p:spPr>
          <a:xfrm>
            <a:off x="4572000" y="0"/>
            <a:ext cx="4014875" cy="56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9"/>
          <p:cNvSpPr/>
          <p:nvPr/>
        </p:nvSpPr>
        <p:spPr>
          <a:xfrm>
            <a:off x="4647125" y="0"/>
            <a:ext cx="4497000" cy="50799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7" name="Google Shape;257;p29"/>
          <p:cNvPicPr preferRelativeResize="0"/>
          <p:nvPr/>
        </p:nvPicPr>
        <p:blipFill rotWithShape="1">
          <a:blip r:embed="rId3">
            <a:alphaModFix amt="26000"/>
          </a:blip>
          <a:srcRect r="34490"/>
          <a:stretch/>
        </p:blipFill>
        <p:spPr>
          <a:xfrm>
            <a:off x="4647126" y="0"/>
            <a:ext cx="4497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 rotWithShape="1">
          <a:blip r:embed="rId4">
            <a:alphaModFix/>
          </a:blip>
          <a:srcRect t="11090" b="-8889"/>
          <a:stretch/>
        </p:blipFill>
        <p:spPr>
          <a:xfrm>
            <a:off x="405588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9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9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15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1" name="Google Shape;261;p29"/>
          <p:cNvSpPr txBox="1"/>
          <p:nvPr/>
        </p:nvSpPr>
        <p:spPr>
          <a:xfrm>
            <a:off x="698625" y="240425"/>
            <a:ext cx="6153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 b="1" dirty="0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Track Key Metrics</a:t>
            </a:r>
            <a:endParaRPr sz="2400" b="1" dirty="0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2" name="Google Shape;26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9"/>
          <p:cNvSpPr txBox="1"/>
          <p:nvPr/>
        </p:nvSpPr>
        <p:spPr>
          <a:xfrm>
            <a:off x="301625" y="1286441"/>
            <a:ext cx="4222800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Follower growth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Engagement rates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Click-through rates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Conversion rates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Regularly analyze data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4" name="Google Shape;264;p29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5" name="Google Shape;265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35925" y="1210200"/>
            <a:ext cx="3856768" cy="2723089"/>
          </a:xfrm>
          <a:prstGeom prst="rect">
            <a:avLst/>
          </a:prstGeom>
          <a:noFill/>
          <a:ln>
            <a:noFill/>
          </a:ln>
          <a:effectLst>
            <a:outerShdw blurRad="485775" algn="bl" rotWithShape="0">
              <a:srgbClr val="000000">
                <a:alpha val="3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0"/>
          <p:cNvPicPr preferRelativeResize="0"/>
          <p:nvPr/>
        </p:nvPicPr>
        <p:blipFill rotWithShape="1">
          <a:blip r:embed="rId3">
            <a:alphaModFix/>
          </a:blip>
          <a:srcRect t="11090" b="-8889"/>
          <a:stretch/>
        </p:blipFill>
        <p:spPr>
          <a:xfrm>
            <a:off x="4169000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0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0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16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3" name="Google Shape;273;p30"/>
          <p:cNvSpPr txBox="1"/>
          <p:nvPr/>
        </p:nvSpPr>
        <p:spPr>
          <a:xfrm>
            <a:off x="749300" y="240425"/>
            <a:ext cx="6153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 b="1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Collaborate with Industry Peers</a:t>
            </a:r>
            <a:endParaRPr sz="2400" b="1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4" name="Google Shape;27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0"/>
          <p:cNvSpPr txBox="1"/>
          <p:nvPr/>
        </p:nvSpPr>
        <p:spPr>
          <a:xfrm>
            <a:off x="301625" y="1185980"/>
            <a:ext cx="4178676" cy="328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6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Collaborate</a:t>
            </a: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with local influencers or professionals in related fields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6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Interview</a:t>
            </a: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experts, co-host webinars, recommend each other's content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Expand </a:t>
            </a:r>
            <a:r>
              <a:rPr lang="es" sz="16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reach</a:t>
            </a: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and enhance</a:t>
            </a:r>
            <a:r>
              <a:rPr lang="es" sz="16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credibility</a:t>
            </a:r>
            <a:endParaRPr sz="1600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6" name="Google Shape;276;p30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7" name="Google Shape;27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3700" y="697225"/>
            <a:ext cx="3771676" cy="377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/>
          <p:nvPr/>
        </p:nvSpPr>
        <p:spPr>
          <a:xfrm>
            <a:off x="4819925" y="0"/>
            <a:ext cx="4323900" cy="50799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3" name="Google Shape;2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6925" y="771150"/>
            <a:ext cx="3702674" cy="320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1"/>
          <p:cNvPicPr preferRelativeResize="0"/>
          <p:nvPr/>
        </p:nvPicPr>
        <p:blipFill rotWithShape="1">
          <a:blip r:embed="rId4">
            <a:alphaModFix/>
          </a:blip>
          <a:srcRect t="11090" b="-8889"/>
          <a:stretch/>
        </p:blipFill>
        <p:spPr>
          <a:xfrm>
            <a:off x="674313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1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1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17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7" name="Google Shape;287;p31"/>
          <p:cNvSpPr txBox="1"/>
          <p:nvPr/>
        </p:nvSpPr>
        <p:spPr>
          <a:xfrm>
            <a:off x="698625" y="240425"/>
            <a:ext cx="37734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 b="1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Time to Take Action</a:t>
            </a:r>
            <a:endParaRPr sz="2400" b="1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8" name="Google Shape;28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1"/>
          <p:cNvSpPr txBox="1"/>
          <p:nvPr/>
        </p:nvSpPr>
        <p:spPr>
          <a:xfrm>
            <a:off x="260088" y="1118165"/>
            <a:ext cx="3773400" cy="341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Set aside </a:t>
            </a:r>
            <a:r>
              <a:rPr lang="es" sz="16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2-3 hours</a:t>
            </a: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a month to create social media posts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Use scheduling tools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Brainstorm hot topics for </a:t>
            </a:r>
            <a:r>
              <a:rPr lang="es" sz="16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3-5 minute</a:t>
            </a: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videos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Block dedicated time </a:t>
            </a: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for content creation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0" name="Google Shape;290;p31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2"/>
          <p:cNvPicPr preferRelativeResize="0"/>
          <p:nvPr/>
        </p:nvPicPr>
        <p:blipFill rotWithShape="1">
          <a:blip r:embed="rId3">
            <a:alphaModFix/>
          </a:blip>
          <a:srcRect t="11090" b="-8889"/>
          <a:stretch/>
        </p:blipFill>
        <p:spPr>
          <a:xfrm>
            <a:off x="4169000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2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2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18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8" name="Google Shape;29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2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0" name="Google Shape;300;p32"/>
          <p:cNvSpPr/>
          <p:nvPr/>
        </p:nvSpPr>
        <p:spPr>
          <a:xfrm>
            <a:off x="-2501174" y="-697501"/>
            <a:ext cx="8108700" cy="5299800"/>
          </a:xfrm>
          <a:prstGeom prst="roundRect">
            <a:avLst>
              <a:gd name="adj" fmla="val 19508"/>
            </a:avLst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2"/>
          <p:cNvSpPr txBox="1"/>
          <p:nvPr/>
        </p:nvSpPr>
        <p:spPr>
          <a:xfrm>
            <a:off x="698625" y="639025"/>
            <a:ext cx="49995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Building a Strong Online Presence</a:t>
            </a:r>
            <a:endParaRPr sz="24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4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2" name="Google Shape;30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1927" y="1434525"/>
            <a:ext cx="1375874" cy="194882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2"/>
          <p:cNvSpPr txBox="1"/>
          <p:nvPr/>
        </p:nvSpPr>
        <p:spPr>
          <a:xfrm>
            <a:off x="369197" y="1706730"/>
            <a:ext cx="3993928" cy="2174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Consistency and adaptability are key</a:t>
            </a:r>
            <a:endParaRPr sz="16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Leverage social media and YouTube to attract clients</a:t>
            </a:r>
            <a:endParaRPr sz="16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600"/>
              <a:buFont typeface="Poppins"/>
              <a:buChar char="●"/>
            </a:pPr>
            <a:r>
              <a:rPr lang="es" sz="16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Next video: </a:t>
            </a:r>
            <a:r>
              <a:rPr lang="es" sz="16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Email Newsletter Marketing</a:t>
            </a:r>
            <a:endParaRPr sz="16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698625" y="240425"/>
            <a:ext cx="6153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 b="1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Mastering Social Media Platforms</a:t>
            </a:r>
            <a:endParaRPr sz="2400" b="1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301625" y="1293800"/>
            <a:ext cx="4424100" cy="23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Know the Platforms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Target Audience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Content Strategy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Consistency is Key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Engage with Your Audience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Track and Analyze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6400" y="262225"/>
            <a:ext cx="5253024" cy="472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5601000" y="0"/>
            <a:ext cx="3543000" cy="50799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 rotWithShape="1">
          <a:blip r:embed="rId3">
            <a:alphaModFix/>
          </a:blip>
          <a:srcRect t="11090" b="-8889"/>
          <a:stretch/>
        </p:blipFill>
        <p:spPr>
          <a:xfrm>
            <a:off x="522675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/>
          <p:cNvSpPr txBox="1"/>
          <p:nvPr/>
        </p:nvSpPr>
        <p:spPr>
          <a:xfrm>
            <a:off x="698625" y="240425"/>
            <a:ext cx="4675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 b="1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Balancing Client and Personal Content</a:t>
            </a:r>
            <a:endParaRPr sz="2400" b="1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507287" y="1439262"/>
            <a:ext cx="4014875" cy="173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Showcase client work and </a:t>
            </a:r>
            <a:r>
              <a:rPr lang="en-U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the </a:t>
            </a: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human side of the firm</a:t>
            </a:r>
            <a:endParaRPr sz="18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Build connection and trust</a:t>
            </a:r>
            <a:endParaRPr sz="18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 rotWithShape="1">
          <a:blip r:embed="rId6">
            <a:alphaModFix amt="32000"/>
          </a:blip>
          <a:srcRect t="17186" b="28183"/>
          <a:stretch/>
        </p:blipFill>
        <p:spPr>
          <a:xfrm>
            <a:off x="5601000" y="2175800"/>
            <a:ext cx="3543001" cy="290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7">
            <a:alphaModFix amt="32000"/>
          </a:blip>
          <a:srcRect b="7995"/>
          <a:stretch/>
        </p:blipFill>
        <p:spPr>
          <a:xfrm>
            <a:off x="5601000" y="0"/>
            <a:ext cx="3542999" cy="21757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 amt="11000"/>
          </a:blip>
          <a:srcRect t="5150" b="11501"/>
          <a:stretch/>
        </p:blipFill>
        <p:spPr>
          <a:xfrm>
            <a:off x="0" y="0"/>
            <a:ext cx="9144003" cy="50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/>
          <p:nvPr/>
        </p:nvSpPr>
        <p:spPr>
          <a:xfrm rot="5400000">
            <a:off x="3786875" y="-245500"/>
            <a:ext cx="5096400" cy="56049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29588">
            <a:off x="3248505" y="189725"/>
            <a:ext cx="7601516" cy="6695350"/>
          </a:xfrm>
          <a:prstGeom prst="rect">
            <a:avLst/>
          </a:prstGeom>
          <a:noFill/>
          <a:ln>
            <a:noFill/>
          </a:ln>
          <a:effectLst>
            <a:outerShdw blurRad="342900" algn="bl" rotWithShape="0">
              <a:srgbClr val="000000">
                <a:alpha val="20000"/>
              </a:srgbClr>
            </a:outerShdw>
          </a:effectLst>
        </p:spPr>
      </p:pic>
      <p:sp>
        <p:nvSpPr>
          <p:cNvPr id="96" name="Google Shape;96;p16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698625" y="240425"/>
            <a:ext cx="6153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 b="1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Consistency is Key</a:t>
            </a:r>
            <a:endParaRPr sz="2400" b="1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/>
          <p:nvPr/>
        </p:nvSpPr>
        <p:spPr>
          <a:xfrm>
            <a:off x="504324" y="1234675"/>
            <a:ext cx="4067675" cy="2256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Post </a:t>
            </a:r>
            <a:r>
              <a:rPr lang="es" sz="18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2-3 times</a:t>
            </a: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a week </a:t>
            </a:r>
            <a:endParaRPr sz="18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Stick to a schedule</a:t>
            </a:r>
            <a:endParaRPr sz="18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Use social media </a:t>
            </a:r>
            <a:r>
              <a:rPr lang="es" sz="18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scheduling tools</a:t>
            </a: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or outsource</a:t>
            </a:r>
            <a:endParaRPr sz="18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/>
          <p:nvPr/>
        </p:nvSpPr>
        <p:spPr>
          <a:xfrm>
            <a:off x="5893825" y="0"/>
            <a:ext cx="3250200" cy="5079900"/>
          </a:xfrm>
          <a:prstGeom prst="roundRect">
            <a:avLst>
              <a:gd name="adj" fmla="val 0"/>
            </a:avLst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7" name="Google Shape;107;p17"/>
          <p:cNvPicPr preferRelativeResize="0"/>
          <p:nvPr/>
        </p:nvPicPr>
        <p:blipFill rotWithShape="1">
          <a:blip r:embed="rId3">
            <a:alphaModFix/>
          </a:blip>
          <a:srcRect t="11090" b="-8889"/>
          <a:stretch/>
        </p:blipFill>
        <p:spPr>
          <a:xfrm>
            <a:off x="532638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/>
        </p:nvSpPr>
        <p:spPr>
          <a:xfrm>
            <a:off x="698625" y="240425"/>
            <a:ext cx="4993500" cy="9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 b="1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Create a Content Calendar</a:t>
            </a:r>
            <a:endParaRPr sz="2400" b="1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/>
        </p:nvSpPr>
        <p:spPr>
          <a:xfrm>
            <a:off x="330938" y="837640"/>
            <a:ext cx="3900820" cy="360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Plan and organize </a:t>
            </a:r>
            <a:r>
              <a:rPr lang="es" sz="18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consistent content</a:t>
            </a:r>
            <a:endParaRPr sz="1800" b="1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Determine posting </a:t>
            </a:r>
            <a:r>
              <a:rPr lang="es" sz="18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frequency</a:t>
            </a: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and content themes</a:t>
            </a:r>
            <a:endParaRPr sz="18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Monitor</a:t>
            </a: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s" sz="18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adjust </a:t>
            </a: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based on performance</a:t>
            </a:r>
            <a:endParaRPr sz="18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2725" y="915425"/>
            <a:ext cx="5294100" cy="35283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342900" algn="b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8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698625" y="240425"/>
            <a:ext cx="50055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 b="1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Types of Social Media Content</a:t>
            </a:r>
            <a:endParaRPr sz="2400" b="1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/>
        </p:nvSpPr>
        <p:spPr>
          <a:xfrm>
            <a:off x="307225" y="1307700"/>
            <a:ext cx="5594700" cy="2359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Informative posts</a:t>
            </a:r>
            <a:endParaRPr sz="18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Engaging questions</a:t>
            </a:r>
            <a:endParaRPr sz="18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Case studies (with permission)</a:t>
            </a:r>
            <a:endParaRPr sz="18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434343"/>
              </a:buClr>
              <a:buSzPts val="1800"/>
              <a:buFont typeface="Poppins"/>
              <a:buChar char="●"/>
            </a:pPr>
            <a:r>
              <a:rPr lang="es" sz="18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Fun and light-hearted posts</a:t>
            </a:r>
            <a:endParaRPr sz="18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8075" y="791199"/>
            <a:ext cx="3936225" cy="356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F9B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F4AC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9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752968" y="42448"/>
            <a:ext cx="43701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32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Platform Strategy</a:t>
            </a:r>
            <a:endParaRPr sz="32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300" y="1052800"/>
            <a:ext cx="3076279" cy="3416100"/>
          </a:xfrm>
          <a:prstGeom prst="rect">
            <a:avLst/>
          </a:prstGeom>
          <a:noFill/>
          <a:ln>
            <a:noFill/>
          </a:ln>
          <a:effectLst>
            <a:outerShdw blurRad="342900" dist="19050" dir="5400000" algn="bl" rotWithShape="0">
              <a:srgbClr val="000000">
                <a:alpha val="55000"/>
              </a:srgbClr>
            </a:outerShdw>
          </a:effectLst>
        </p:spPr>
      </p:pic>
      <p:pic>
        <p:nvPicPr>
          <p:cNvPr id="136" name="Google Shape;136;p19"/>
          <p:cNvPicPr preferRelativeResize="0"/>
          <p:nvPr/>
        </p:nvPicPr>
        <p:blipFill rotWithShape="1">
          <a:blip r:embed="rId6">
            <a:alphaModFix/>
          </a:blip>
          <a:srcRect l="5222"/>
          <a:stretch/>
        </p:blipFill>
        <p:spPr>
          <a:xfrm>
            <a:off x="3103916" y="942864"/>
            <a:ext cx="3430525" cy="960096"/>
          </a:xfrm>
          <a:prstGeom prst="rect">
            <a:avLst/>
          </a:prstGeom>
          <a:noFill/>
          <a:ln>
            <a:noFill/>
          </a:ln>
          <a:effectLst>
            <a:outerShdw blurRad="328613" dist="19050" dir="5400000" algn="bl" rotWithShape="0">
              <a:srgbClr val="000000">
                <a:alpha val="62000"/>
              </a:srgbClr>
            </a:outerShdw>
          </a:effectLst>
        </p:spPr>
      </p:pic>
      <p:pic>
        <p:nvPicPr>
          <p:cNvPr id="137" name="Google Shape;13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54325" y="664549"/>
            <a:ext cx="2242901" cy="2042349"/>
          </a:xfrm>
          <a:prstGeom prst="rect">
            <a:avLst/>
          </a:prstGeom>
          <a:gradFill>
            <a:gsLst>
              <a:gs pos="0">
                <a:srgbClr val="185F9B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500063" dist="19050" dir="5400000" algn="bl" rotWithShape="0">
              <a:srgbClr val="000000">
                <a:alpha val="67000"/>
              </a:srgbClr>
            </a:outerShdw>
          </a:effectLst>
        </p:spPr>
      </p:pic>
      <p:pic>
        <p:nvPicPr>
          <p:cNvPr id="138" name="Google Shape;13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20083" y="2081600"/>
            <a:ext cx="2765819" cy="1759698"/>
          </a:xfrm>
          <a:prstGeom prst="rect">
            <a:avLst/>
          </a:prstGeom>
          <a:gradFill>
            <a:gsLst>
              <a:gs pos="0">
                <a:srgbClr val="185F9B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300038" dist="19050" dir="5400000" algn="bl" rotWithShape="0">
              <a:srgbClr val="000000">
                <a:alpha val="55000"/>
              </a:srgbClr>
            </a:outerShdw>
          </a:effectLst>
        </p:spPr>
      </p:pic>
      <p:pic>
        <p:nvPicPr>
          <p:cNvPr id="139" name="Google Shape;139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83575" y="2829926"/>
            <a:ext cx="2533198" cy="1759813"/>
          </a:xfrm>
          <a:prstGeom prst="rect">
            <a:avLst/>
          </a:prstGeom>
          <a:gradFill>
            <a:gsLst>
              <a:gs pos="0">
                <a:srgbClr val="185F9B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471488" dist="19050" dir="5400000" algn="bl" rotWithShape="0">
              <a:srgbClr val="000000">
                <a:alpha val="61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1"/>
          <p:cNvPicPr preferRelativeResize="0"/>
          <p:nvPr/>
        </p:nvPicPr>
        <p:blipFill rotWithShape="1">
          <a:blip r:embed="rId3">
            <a:alphaModFix/>
          </a:blip>
          <a:srcRect t="11090" b="-8889"/>
          <a:stretch/>
        </p:blipFill>
        <p:spPr>
          <a:xfrm>
            <a:off x="698613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1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7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698625" y="240425"/>
            <a:ext cx="40149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 b="1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LinkedIn</a:t>
            </a:r>
            <a:endParaRPr sz="2400" b="1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/>
          <p:nvPr/>
        </p:nvSpPr>
        <p:spPr>
          <a:xfrm>
            <a:off x="355088" y="990645"/>
            <a:ext cx="3589891" cy="328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Build connections,</a:t>
            </a: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share articles and industry news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Participate in relevant groups and discussions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b="1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Optimize profile</a:t>
            </a: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 with professional photo and keyword-rich headline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2" name="Google Shape;162;p21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3" name="Google Shape;163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388175"/>
            <a:ext cx="4358400" cy="3968700"/>
          </a:xfrm>
          <a:prstGeom prst="roundRect">
            <a:avLst>
              <a:gd name="adj" fmla="val 1936"/>
            </a:avLst>
          </a:prstGeom>
          <a:noFill/>
          <a:ln>
            <a:noFill/>
          </a:ln>
          <a:effectLst>
            <a:outerShdw blurRad="457200" dist="19050" dir="5400000" algn="b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2"/>
          <p:cNvPicPr preferRelativeResize="0"/>
          <p:nvPr/>
        </p:nvPicPr>
        <p:blipFill rotWithShape="1">
          <a:blip r:embed="rId3">
            <a:alphaModFix/>
          </a:blip>
          <a:srcRect t="11090" b="-8889"/>
          <a:stretch/>
        </p:blipFill>
        <p:spPr>
          <a:xfrm>
            <a:off x="962975" y="0"/>
            <a:ext cx="40148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2"/>
          <p:cNvSpPr/>
          <p:nvPr/>
        </p:nvSpPr>
        <p:spPr>
          <a:xfrm>
            <a:off x="0" y="5079900"/>
            <a:ext cx="9144000" cy="63600"/>
          </a:xfrm>
          <a:prstGeom prst="rect">
            <a:avLst/>
          </a:prstGeom>
          <a:solidFill>
            <a:srgbClr val="185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2"/>
          <p:cNvSpPr txBox="1"/>
          <p:nvPr/>
        </p:nvSpPr>
        <p:spPr>
          <a:xfrm>
            <a:off x="8604300" y="45897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CCCCCC"/>
                </a:solidFill>
                <a:latin typeface="Poppins"/>
                <a:ea typeface="Poppins"/>
                <a:cs typeface="Poppins"/>
                <a:sym typeface="Poppins"/>
              </a:rPr>
              <a:t>8</a:t>
            </a:r>
            <a:endParaRPr>
              <a:solidFill>
                <a:srgbClr val="CCCC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698625" y="240425"/>
            <a:ext cx="6153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400" b="1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</a:rPr>
              <a:t>X, Twitter, and Instagram Threads</a:t>
            </a:r>
            <a:endParaRPr sz="2400" b="1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2" name="Google Shape;17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00" y="339325"/>
            <a:ext cx="299975" cy="4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2"/>
          <p:cNvSpPr txBox="1"/>
          <p:nvPr/>
        </p:nvSpPr>
        <p:spPr>
          <a:xfrm>
            <a:off x="354026" y="1312894"/>
            <a:ext cx="3600524" cy="254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Share quick updates, tips, and articles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Use relevant hashtags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600"/>
              <a:buFont typeface="Poppins"/>
              <a:buChar char="●"/>
            </a:pPr>
            <a:r>
              <a:rPr lang="es" sz="1600" dirty="0">
                <a:solidFill>
                  <a:srgbClr val="434343"/>
                </a:solidFill>
                <a:latin typeface="Poppins"/>
                <a:ea typeface="Poppins"/>
                <a:cs typeface="Poppins"/>
                <a:sym typeface="Poppins"/>
              </a:rPr>
              <a:t>Engage with followers through retweets and replies</a:t>
            </a:r>
            <a:endParaRPr sz="1600" dirty="0">
              <a:solidFill>
                <a:srgbClr val="43434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" name="Google Shape;174;p22"/>
          <p:cNvSpPr txBox="1"/>
          <p:nvPr/>
        </p:nvSpPr>
        <p:spPr>
          <a:xfrm>
            <a:off x="357300" y="4589750"/>
            <a:ext cx="54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rPr>
              <a:t>For more information, email us: </a:t>
            </a:r>
            <a:r>
              <a:rPr lang="es" sz="1200" b="1" u="sng">
                <a:solidFill>
                  <a:srgbClr val="185F9B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team@bambiz.net</a:t>
            </a:r>
            <a:endParaRPr sz="1200" b="1" u="sng">
              <a:solidFill>
                <a:srgbClr val="185F9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5" name="Google Shape;17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3000" y="1528800"/>
            <a:ext cx="3861300" cy="2085900"/>
          </a:xfrm>
          <a:prstGeom prst="roundRect">
            <a:avLst>
              <a:gd name="adj" fmla="val 6703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357188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2092DB48A73B44B3B292975D832E71" ma:contentTypeVersion="16" ma:contentTypeDescription="Create a new document." ma:contentTypeScope="" ma:versionID="e155d12939c06c50a01bbdbc40b71122">
  <xsd:schema xmlns:xsd="http://www.w3.org/2001/XMLSchema" xmlns:xs="http://www.w3.org/2001/XMLSchema" xmlns:p="http://schemas.microsoft.com/office/2006/metadata/properties" xmlns:ns2="68563e5a-ee65-49e7-b1f1-dfcff4335c89" xmlns:ns3="24a9ebf4-ce20-4e22-83d6-5e6153b0ff7e" targetNamespace="http://schemas.microsoft.com/office/2006/metadata/properties" ma:root="true" ma:fieldsID="dac68bc7790ba2957fefdeb019f2a309" ns2:_="" ns3:_="">
    <xsd:import namespace="68563e5a-ee65-49e7-b1f1-dfcff4335c89"/>
    <xsd:import namespace="24a9ebf4-ce20-4e22-83d6-5e6153b0ff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January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563e5a-ee65-49e7-b1f1-dfcff4335c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014b183-f884-4f17-a355-0cf4fb4a0b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January" ma:index="21" nillable="true" ma:displayName="Month" ma:format="Dropdown" ma:internalName="January" ma:percentage="FALSE">
      <xsd:simpleType>
        <xsd:restriction base="dms:Number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a9ebf4-ce20-4e22-83d6-5e6153b0ff7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a339aa2-1177-4a60-a343-342fea03cc4f}" ma:internalName="TaxCatchAll" ma:showField="CatchAllData" ma:web="24a9ebf4-ce20-4e22-83d6-5e6153b0ff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3BC0BE-1A5F-4F50-AF79-84E8F468D184}"/>
</file>

<file path=customXml/itemProps2.xml><?xml version="1.0" encoding="utf-8"?>
<ds:datastoreItem xmlns:ds="http://schemas.openxmlformats.org/officeDocument/2006/customXml" ds:itemID="{C278B415-F73D-4CAB-9F3A-8FC6CF08F370}"/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649</Words>
  <Application>Microsoft Macintosh PowerPoint</Application>
  <PresentationFormat>On-screen Show (16:9)</PresentationFormat>
  <Paragraphs>115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Poppins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Nicole Mose</cp:lastModifiedBy>
  <cp:revision>2</cp:revision>
  <dcterms:modified xsi:type="dcterms:W3CDTF">2024-09-03T01:00:04Z</dcterms:modified>
</cp:coreProperties>
</file>