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oppi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Poppins-regular.fntdata"/><Relationship Id="rId8" Type="http://schemas.openxmlformats.org/officeDocument/2006/relationships/slide" Target="slides/slide3.xml"/><Relationship Id="rId21" Type="http://schemas.openxmlformats.org/officeDocument/2006/relationships/font" Target="fonts/Poppins-boldItalic.fntdata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0" Type="http://schemas.openxmlformats.org/officeDocument/2006/relationships/font" Target="fonts/Poppins-italic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Poppins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073241bb1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2073241bb1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073241bb1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2073241bb1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073241bb1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2073241bb1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06505d77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06505d77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06505d77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06505d77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06505d77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206505d77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06505d77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206505d77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06505d77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06505d77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4a3529b0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f4a3529b0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2073241bb1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2073241bb1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06505d77b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206505d77b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hyperlink" Target="mailto:team@bambiz.ne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hyperlink" Target="mailto:team@bambiz.ne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19.png"/><Relationship Id="rId7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hyperlink" Target="mailto:team@bambiz.ne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36687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25550"/>
            <a:ext cx="1757051" cy="5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57300" y="1981950"/>
            <a:ext cx="40149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36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The Power of Online Reviews</a:t>
            </a:r>
            <a:endParaRPr b="1" sz="36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b="2978" l="0" r="11527" t="0"/>
          <a:stretch/>
        </p:blipFill>
        <p:spPr>
          <a:xfrm>
            <a:off x="3734950" y="89950"/>
            <a:ext cx="5409051" cy="49899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7">
            <a:alphaModFix/>
          </a:blip>
          <a:srcRect b="34041" l="0" r="33315" t="0"/>
          <a:stretch/>
        </p:blipFill>
        <p:spPr>
          <a:xfrm>
            <a:off x="4262725" y="251700"/>
            <a:ext cx="4881276" cy="48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45350" y="778863"/>
            <a:ext cx="3690025" cy="369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/>
          <p:nvPr/>
        </p:nvSpPr>
        <p:spPr>
          <a:xfrm>
            <a:off x="4706225" y="0"/>
            <a:ext cx="44376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 amt="35000"/>
          </a:blip>
          <a:srcRect b="0" l="10631" r="2009" t="0"/>
          <a:stretch/>
        </p:blipFill>
        <p:spPr>
          <a:xfrm>
            <a:off x="4706225" y="0"/>
            <a:ext cx="4437601" cy="507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 b="-8889" l="0" r="0" t="11090"/>
          <a:stretch/>
        </p:blipFill>
        <p:spPr>
          <a:xfrm>
            <a:off x="65727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9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698625" y="240425"/>
            <a:ext cx="4312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Analyze Competitors' Reviews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/>
          <p:nvPr/>
        </p:nvSpPr>
        <p:spPr>
          <a:xfrm>
            <a:off x="301625" y="1399625"/>
            <a:ext cx="4070700" cy="2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Keep an eye on competitors' online reviews and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reputation management strategies.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Learn from what works and adapt those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tactics.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/>
          <p:nvPr/>
        </p:nvSpPr>
        <p:spPr>
          <a:xfrm>
            <a:off x="4706225" y="0"/>
            <a:ext cx="44376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65727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Action Steps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7" name="Google Shape;18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/>
        </p:nvSpPr>
        <p:spPr>
          <a:xfrm>
            <a:off x="267950" y="1016650"/>
            <a:ext cx="4222800" cy="2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Find your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Google review link.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Research your competitors'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online reviews.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Explore reputation management systems like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Bambiz.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2150" y="847350"/>
            <a:ext cx="3893850" cy="337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4"/>
          <p:cNvPicPr preferRelativeResize="0"/>
          <p:nvPr/>
        </p:nvPicPr>
        <p:blipFill rotWithShape="1">
          <a:blip r:embed="rId3">
            <a:alphaModFix/>
          </a:blip>
          <a:srcRect b="0" l="0" r="2752" t="0"/>
          <a:stretch/>
        </p:blipFill>
        <p:spPr>
          <a:xfrm>
            <a:off x="1732325" y="0"/>
            <a:ext cx="7411676" cy="5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/>
          <p:nvPr/>
        </p:nvSpPr>
        <p:spPr>
          <a:xfrm rot="-5400000">
            <a:off x="348100" y="1367650"/>
            <a:ext cx="5085900" cy="23454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-2581125" y="1072300"/>
            <a:ext cx="7050300" cy="2558400"/>
          </a:xfrm>
          <a:prstGeom prst="roundRect">
            <a:avLst>
              <a:gd fmla="val 19508" name="adj"/>
            </a:avLst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357300" y="1489050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Coming Up Next…</a:t>
            </a:r>
            <a:endParaRPr b="1" sz="2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301625" y="2267925"/>
            <a:ext cx="3746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Social Media Marketing Strategies</a:t>
            </a:r>
            <a:r>
              <a:rPr lang="es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for Elder Law &amp; Estate Planning Firms.</a:t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</a:t>
            </a: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 amt="12000"/>
          </a:blip>
          <a:srcRect b="15604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The Power of Reviews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301625" y="1293800"/>
            <a:ext cx="44241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People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check online reviews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before choosing service providers, including legal services.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Positive reviews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build trust,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credibility, and attract new clients.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52267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98625" y="240425"/>
            <a:ext cx="54327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Building a Review Generation System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301625" y="1293800"/>
            <a:ext cx="46128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Create a system to generate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positive reviews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consistently.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Examples: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Emails after consultations, workshops, or case closure.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6090549" y="682200"/>
            <a:ext cx="1709100" cy="3779100"/>
          </a:xfrm>
          <a:prstGeom prst="roundRect">
            <a:avLst>
              <a:gd fmla="val 8586" name="adj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6">
            <a:alphaModFix/>
          </a:blip>
          <a:srcRect b="56805" l="0" r="0" t="27102"/>
          <a:stretch/>
        </p:blipFill>
        <p:spPr>
          <a:xfrm>
            <a:off x="6034300" y="1710625"/>
            <a:ext cx="1821600" cy="648300"/>
          </a:xfrm>
          <a:prstGeom prst="roundRect">
            <a:avLst>
              <a:gd fmla="val 8586" name="adj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628650" rotWithShape="0" algn="bl" dir="5400000" dist="1905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38328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Easy Review Process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301625" y="1293800"/>
            <a:ext cx="4079100" cy="18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Offer clear instructions 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Utilize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QR Codes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Direct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Review Links 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Consider Incentives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(check state bar guidelines &amp; platform rules).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3778" y="445875"/>
            <a:ext cx="3520525" cy="40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/>
        </p:nvSpPr>
        <p:spPr>
          <a:xfrm>
            <a:off x="6303575" y="0"/>
            <a:ext cx="35430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2159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698625" y="240425"/>
            <a:ext cx="49935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Fostering a Review-Friendly Environment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301625" y="1612350"/>
            <a:ext cx="4476900" cy="19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Build Trust &amp; Open Communication 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Encourage your team to seek feedback actively and resolve issues promptly.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Satisfied clients =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more positive reviews.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6">
            <a:alphaModFix/>
          </a:blip>
          <a:srcRect b="22993" l="29903" r="1636" t="0"/>
          <a:stretch/>
        </p:blipFill>
        <p:spPr>
          <a:xfrm>
            <a:off x="5447775" y="559500"/>
            <a:ext cx="5283300" cy="3960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85800" rotWithShape="0" algn="bl" dir="8340000" dist="371475">
              <a:srgbClr val="000000">
                <a:alpha val="16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182732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Setting Realistic Goals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301625" y="1489200"/>
            <a:ext cx="4721100" cy="2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Industry trends: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30-40% of clients asked will submit a review.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Calculate the number of review requests needed per month to reach your target.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Track progress and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adjust your strategy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6443200" y="240425"/>
            <a:ext cx="4529700" cy="4529700"/>
          </a:xfrm>
          <a:prstGeom prst="roundRect">
            <a:avLst>
              <a:gd fmla="val 16097" name="adj"/>
            </a:avLst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94398" y="1298225"/>
            <a:ext cx="2922275" cy="2547026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1905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5012625" y="0"/>
            <a:ext cx="41313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 amt="20000"/>
          </a:blip>
          <a:srcRect b="0" l="24004" r="22462" t="0"/>
          <a:stretch/>
        </p:blipFill>
        <p:spPr>
          <a:xfrm>
            <a:off x="5012625" y="-31800"/>
            <a:ext cx="41313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4">
            <a:alphaModFix/>
          </a:blip>
          <a:srcRect b="-8889" l="0" r="0" t="11090"/>
          <a:stretch/>
        </p:blipFill>
        <p:spPr>
          <a:xfrm>
            <a:off x="78815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698625" y="240425"/>
            <a:ext cx="4370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Automate Review Requests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301625" y="1324525"/>
            <a:ext cx="4501500" cy="19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Consider automated review request systems.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Examples: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Triggers upon bill payment or case closure.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Tools: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Birdeye, Podium, Bambiz Reputation Management System.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/>
          <p:nvPr/>
        </p:nvSpPr>
        <p:spPr>
          <a:xfrm>
            <a:off x="5012625" y="0"/>
            <a:ext cx="41313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698613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698625" y="240425"/>
            <a:ext cx="4014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Leverage Google Business Profile Reviews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301625" y="1890900"/>
            <a:ext cx="39489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Google Business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Profile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is a goldmine for reviews!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Access your unique review link and share it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6">
            <a:alphaModFix amt="19000"/>
          </a:blip>
          <a:srcRect b="0" l="29103" r="32536" t="0"/>
          <a:stretch/>
        </p:blipFill>
        <p:spPr>
          <a:xfrm>
            <a:off x="5012625" y="0"/>
            <a:ext cx="4131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4800" y="1244862"/>
            <a:ext cx="3255702" cy="2864250"/>
          </a:xfrm>
          <a:prstGeom prst="rect">
            <a:avLst/>
          </a:prstGeom>
          <a:noFill/>
          <a:ln>
            <a:noFill/>
          </a:ln>
          <a:effectLst>
            <a:outerShdw blurRad="571500" rotWithShape="0" algn="b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3847675" y="-11340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/>
          <p:nvPr/>
        </p:nvSpPr>
        <p:spPr>
          <a:xfrm>
            <a:off x="5610450" y="-148250"/>
            <a:ext cx="3587100" cy="542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Respond to Reviews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301625" y="1174925"/>
            <a:ext cx="45726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Respond to all reviews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, positive and negative.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Thank clients for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positive feedback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and acknowledge concerns in negative reviews.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Shows commitment to client satisfaction &amp; strengthens relationships.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2150" y="699249"/>
            <a:ext cx="6415800" cy="3596400"/>
          </a:xfrm>
          <a:prstGeom prst="roundRect">
            <a:avLst>
              <a:gd fmla="val 13902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092DB48A73B44B3B292975D832E71" ma:contentTypeVersion="16" ma:contentTypeDescription="Create a new document." ma:contentTypeScope="" ma:versionID="e155d12939c06c50a01bbdbc40b71122">
  <xsd:schema xmlns:xsd="http://www.w3.org/2001/XMLSchema" xmlns:xs="http://www.w3.org/2001/XMLSchema" xmlns:p="http://schemas.microsoft.com/office/2006/metadata/properties" xmlns:ns2="68563e5a-ee65-49e7-b1f1-dfcff4335c89" xmlns:ns3="24a9ebf4-ce20-4e22-83d6-5e6153b0ff7e" targetNamespace="http://schemas.microsoft.com/office/2006/metadata/properties" ma:root="true" ma:fieldsID="dac68bc7790ba2957fefdeb019f2a309" ns2:_="" ns3:_="">
    <xsd:import namespace="68563e5a-ee65-49e7-b1f1-dfcff4335c89"/>
    <xsd:import namespace="24a9ebf4-ce20-4e22-83d6-5e6153b0ff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January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63e5a-ee65-49e7-b1f1-dfcff4335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14b183-f884-4f17-a355-0cf4fb4a0b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January" ma:index="21" nillable="true" ma:displayName="Month" ma:format="Dropdown" ma:internalName="January" ma:percentage="FALSE">
      <xsd:simpleType>
        <xsd:restriction base="dms:Number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9ebf4-ce20-4e22-83d6-5e6153b0ff7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a339aa2-1177-4a60-a343-342fea03cc4f}" ma:internalName="TaxCatchAll" ma:showField="CatchAllData" ma:web="24a9ebf4-ce20-4e22-83d6-5e6153b0ff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346DC6-BB96-4823-86C0-CD688CFD2D40}"/>
</file>

<file path=customXml/itemProps2.xml><?xml version="1.0" encoding="utf-8"?>
<ds:datastoreItem xmlns:ds="http://schemas.openxmlformats.org/officeDocument/2006/customXml" ds:itemID="{3BE648FD-3250-41C6-9818-C9E1EAD538B6}"/>
</file>