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oppins-regular.fntdata"/><Relationship Id="rId8" Type="http://schemas.openxmlformats.org/officeDocument/2006/relationships/slide" Target="slides/slide3.xml"/><Relationship Id="rId21" Type="http://schemas.openxmlformats.org/officeDocument/2006/relationships/font" Target="fonts/Poppins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font" Target="fonts/Poppins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Poppins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073241bb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073241bb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073241bb1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073241bb1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073241bb1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073241bb1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06505d7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06505d7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06505d7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06505d7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06505d7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06505d7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06505d7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06505d7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06505d7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06505d7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4a3529b0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4a3529b0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073241bb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073241bb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06505d7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06505d7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mailto:team@bambiz.ne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mailto:team@bambiz.ne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mailto:team@bambiz.ne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mailto:team@bambiz.ne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7300" y="1478700"/>
            <a:ext cx="5409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Understanding SEO for Elder Law &amp; Estate Planning Firms</a:t>
            </a:r>
            <a:endParaRPr b="1" sz="36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3428500"/>
            <a:ext cx="561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Boost Your Online Presence and Attract New Clients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2978" l="0" r="11527" t="0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34041" l="0" r="33315" t="0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8050" y="776175"/>
            <a:ext cx="4713902" cy="471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4706225" y="0"/>
            <a:ext cx="44376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 amt="19000"/>
          </a:blip>
          <a:srcRect b="0" l="0" r="19034" t="0"/>
          <a:stretch/>
        </p:blipFill>
        <p:spPr>
          <a:xfrm>
            <a:off x="4706226" y="0"/>
            <a:ext cx="4437600" cy="507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698625" y="240425"/>
            <a:ext cx="4312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Pro Tip: Monitor Performance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301625" y="1219888"/>
            <a:ext cx="43122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Regularly monitor website performance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Example tools: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Google Analytics / Google Search Console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 organic traffic, bounce rate, and conversion rate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Set goals and benchmarks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Stay Informed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4706225" y="0"/>
            <a:ext cx="44376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Action Steps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301625" y="848275"/>
            <a:ext cx="42228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an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SEO strategy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with specific goals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Understand your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ideal client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their needs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Analyze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top-performing content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from competitors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Write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unique, insightful content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Expand reach with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multimedia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sharing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2150" y="847350"/>
            <a:ext cx="3893850" cy="33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47062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/>
          <p:nvPr/>
        </p:nvSpPr>
        <p:spPr>
          <a:xfrm>
            <a:off x="-2617075" y="-976425"/>
            <a:ext cx="8108700" cy="5299800"/>
          </a:xfrm>
          <a:prstGeom prst="roundRect">
            <a:avLst>
              <a:gd fmla="val 19508" name="adj"/>
            </a:avLst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698625" y="12173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Recap: SEO is Ongoing</a:t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927" y="1434525"/>
            <a:ext cx="1375874" cy="194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301625" y="1854275"/>
            <a:ext cx="44046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SEO is a marathon, not a sprint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Stay adaptable and refine your approach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Next video topic: 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Online reputation management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SEO: An Ongoing Process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 amt="20000"/>
          </a:blip>
          <a:srcRect b="12997" l="0" r="0" t="1200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Why SEO Matters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01625" y="1293800"/>
            <a:ext cx="5056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Attract new clients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organically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Boost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online presence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Make SEO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understandable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and actionable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8121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Step 1: Understand Your Competition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01500" y="1452275"/>
            <a:ext cx="41190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Research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keywords related to your services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top firms' content and structure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Identify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effective strategies and areas for improvement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3975" y="931200"/>
            <a:ext cx="3769825" cy="253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Step 2: Create High-Quality Content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01625" y="1293800"/>
            <a:ext cx="33873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original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informative content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Address target audience's concerns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clear language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avoid legal jargon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24" y="1293800"/>
            <a:ext cx="4817777" cy="25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5012625" y="0"/>
            <a:ext cx="41313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 amt="19000"/>
          </a:blip>
          <a:srcRect b="13686" l="0" r="0" t="4359"/>
          <a:stretch/>
        </p:blipFill>
        <p:spPr>
          <a:xfrm>
            <a:off x="5012625" y="0"/>
            <a:ext cx="4131299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2159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698625" y="240425"/>
            <a:ext cx="4314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Step 3: Use Multimedia Content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301625" y="1293800"/>
            <a:ext cx="4476900" cy="21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 YouTube videos, podcasts, infographics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Embed multimedia in articles for better SEO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Social media SEO: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Optimize profiles, share content, use brand consistency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 amt="51000"/>
          </a:blip>
          <a:srcRect b="1197" l="22685" r="28581" t="3035"/>
          <a:stretch/>
        </p:blipFill>
        <p:spPr>
          <a:xfrm>
            <a:off x="5265475" y="0"/>
            <a:ext cx="3878523" cy="507989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5571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Step 4: Focus on Keywords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301625" y="1145375"/>
            <a:ext cx="4587600" cy="25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tools like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Google Keyword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Planner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Ahrefs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Target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high-volume, low-competition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keywords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Optimize content naturally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 progress and adjust strategy with SEO tools, as needed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78815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Step 5: Leverage AI Tools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295450" y="983950"/>
            <a:ext cx="55947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The Assistant,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the Replacement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Generate content ideas and optimize text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Quality control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is essential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Combine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AI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personal expertise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4775" y="942150"/>
            <a:ext cx="3105124" cy="31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5012625" y="0"/>
            <a:ext cx="41313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 amt="30000"/>
          </a:blip>
          <a:srcRect b="0" l="29598" r="16868" t="0"/>
          <a:stretch/>
        </p:blipFill>
        <p:spPr>
          <a:xfrm>
            <a:off x="5012625" y="0"/>
            <a:ext cx="41313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997763" y="-20355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98625" y="240425"/>
            <a:ext cx="44835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Pro Tip: Strong Backlink Profile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419500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301625" y="1442050"/>
            <a:ext cx="39489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Guest posting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Local citations and directories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Collaborations and partnerships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3045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Pro Tip: Schema Markup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301625" y="984250"/>
            <a:ext cx="34560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Enhances search result snippets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tools like Google’s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Structured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Data Markup Helper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Examples: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contact info, client testimonials, CTAs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5925" y="1250626"/>
            <a:ext cx="3670449" cy="2544601"/>
          </a:xfrm>
          <a:prstGeom prst="rect">
            <a:avLst/>
          </a:prstGeom>
          <a:noFill/>
          <a:ln>
            <a:noFill/>
          </a:ln>
          <a:effectLst>
            <a:outerShdw blurRad="642938" rotWithShape="0" algn="b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465B9-5CCF-40C8-A715-29DD4B32DA16}"/>
</file>

<file path=customXml/itemProps2.xml><?xml version="1.0" encoding="utf-8"?>
<ds:datastoreItem xmlns:ds="http://schemas.openxmlformats.org/officeDocument/2006/customXml" ds:itemID="{EE96DAD8-58E2-42D5-BEDB-F0CD22442E9C}"/>
</file>