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Poppins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Poppins-bold.fntdata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21" Type="http://schemas.openxmlformats.org/officeDocument/2006/relationships/customXml" Target="../customXml/item1.xml"/><Relationship Id="rId12" Type="http://schemas.openxmlformats.org/officeDocument/2006/relationships/slide" Target="slides/slide7.xml"/><Relationship Id="rId17" Type="http://schemas.openxmlformats.org/officeDocument/2006/relationships/font" Target="fonts/Poppins-regular.fntdata"/><Relationship Id="rId7" Type="http://schemas.openxmlformats.org/officeDocument/2006/relationships/slide" Target="slides/slide2.xml"/><Relationship Id="rId20" Type="http://schemas.openxmlformats.org/officeDocument/2006/relationships/font" Target="fonts/Poppins-boldItalic.fntdata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font" Target="fonts/Poppins-italic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2073241bb1_1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2073241bb1_1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2073241bb1_1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2073241bb1_1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206505d77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206505d77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206505d77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206505d77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206505d77b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206505d77b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206505d77b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206505d77b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206505d77b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206505d77b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2073241bb1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2073241bb1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206505d77b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206505d77b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2073241bb1_1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2073241bb1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hyperlink" Target="mailto:team@bambiz.net" TargetMode="External"/><Relationship Id="rId6" Type="http://schemas.openxmlformats.org/officeDocument/2006/relationships/image" Target="../media/image2.png"/><Relationship Id="rId7" Type="http://schemas.openxmlformats.org/officeDocument/2006/relationships/image" Target="../media/image11.png"/><Relationship Id="rId8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hyperlink" Target="mailto:team@bambiz.net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hyperlink" Target="mailto:team@bambiz.net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6.png"/><Relationship Id="rId5" Type="http://schemas.openxmlformats.org/officeDocument/2006/relationships/hyperlink" Target="mailto:team@bambiz.net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hyperlink" Target="mailto:team@bambiz.net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hyperlink" Target="mailto:team@bambiz.net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hyperlink" Target="mailto:team@bambiz.net" TargetMode="External"/><Relationship Id="rId6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12.jpg"/><Relationship Id="rId6" Type="http://schemas.openxmlformats.org/officeDocument/2006/relationships/hyperlink" Target="mailto:team@bambiz.net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hyperlink" Target="mailto:team@bambiz.net" TargetMode="External"/><Relationship Id="rId6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hyperlink" Target="mailto:team@bambiz.net" TargetMode="External"/><Relationship Id="rId6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hyperlink" Target="mailto:team@bambiz.net" TargetMode="External"/><Relationship Id="rId6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-8889" l="0" r="0" t="11090"/>
          <a:stretch/>
        </p:blipFill>
        <p:spPr>
          <a:xfrm>
            <a:off x="3668700" y="0"/>
            <a:ext cx="4014875" cy="565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300" y="325550"/>
            <a:ext cx="1757051" cy="5499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57300" y="1478700"/>
            <a:ext cx="61533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3600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Creating an Effective Website for Elder Law &amp; Estate Planning Firms</a:t>
            </a:r>
            <a:endParaRPr b="1" sz="3600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57300" y="3428500"/>
            <a:ext cx="5715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Attract Clients, Showcase Expertise, Convert Leads</a:t>
            </a:r>
            <a:endParaRPr b="1"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b="1" lang="es" sz="1200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team@bambiz.net</a:t>
            </a:r>
            <a:endParaRPr b="1" sz="1200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6">
            <a:alphaModFix/>
          </a:blip>
          <a:srcRect b="2978" l="0" r="11527" t="0"/>
          <a:stretch/>
        </p:blipFill>
        <p:spPr>
          <a:xfrm>
            <a:off x="3734950" y="89950"/>
            <a:ext cx="5409051" cy="498994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 rotWithShape="1">
          <a:blip r:embed="rId7">
            <a:alphaModFix/>
          </a:blip>
          <a:srcRect b="34041" l="0" r="33315" t="0"/>
          <a:stretch/>
        </p:blipFill>
        <p:spPr>
          <a:xfrm>
            <a:off x="4262725" y="251700"/>
            <a:ext cx="4881276" cy="482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47045" y="1627275"/>
            <a:ext cx="2862901" cy="3123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/>
          <p:nvPr/>
        </p:nvSpPr>
        <p:spPr>
          <a:xfrm>
            <a:off x="4706225" y="0"/>
            <a:ext cx="4437600" cy="50799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5" name="Google Shape;165;p22"/>
          <p:cNvPicPr preferRelativeResize="0"/>
          <p:nvPr/>
        </p:nvPicPr>
        <p:blipFill rotWithShape="1">
          <a:blip r:embed="rId3">
            <a:alphaModFix amt="20000"/>
          </a:blip>
          <a:srcRect b="0" l="14967" r="41573" t="0"/>
          <a:stretch/>
        </p:blipFill>
        <p:spPr>
          <a:xfrm>
            <a:off x="4706225" y="0"/>
            <a:ext cx="4437600" cy="5079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2"/>
          <p:cNvPicPr preferRelativeResize="0"/>
          <p:nvPr/>
        </p:nvPicPr>
        <p:blipFill rotWithShape="1">
          <a:blip r:embed="rId4">
            <a:alphaModFix/>
          </a:blip>
          <a:srcRect b="-8889" l="0" r="0" t="11090"/>
          <a:stretch/>
        </p:blipFill>
        <p:spPr>
          <a:xfrm>
            <a:off x="657275" y="0"/>
            <a:ext cx="4014875" cy="56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2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2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9</a:t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9" name="Google Shape;169;p22"/>
          <p:cNvSpPr txBox="1"/>
          <p:nvPr/>
        </p:nvSpPr>
        <p:spPr>
          <a:xfrm>
            <a:off x="698625" y="240425"/>
            <a:ext cx="61533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400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Monitor and Improve</a:t>
            </a:r>
            <a:endParaRPr b="1" sz="2400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70" name="Google Shape;17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300" y="339325"/>
            <a:ext cx="299975" cy="42489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2"/>
          <p:cNvSpPr txBox="1"/>
          <p:nvPr/>
        </p:nvSpPr>
        <p:spPr>
          <a:xfrm>
            <a:off x="239975" y="1107300"/>
            <a:ext cx="4205100" cy="14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Importance of tracking performance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Tools: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Google Analytics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Making data-driven decisions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2" name="Google Shape;172;p22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b="1" lang="es" sz="1200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team@bambiz.net</a:t>
            </a:r>
            <a:endParaRPr b="1" sz="1200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3"/>
          <p:cNvPicPr preferRelativeResize="0"/>
          <p:nvPr/>
        </p:nvPicPr>
        <p:blipFill rotWithShape="1">
          <a:blip r:embed="rId3">
            <a:alphaModFix/>
          </a:blip>
          <a:srcRect b="-8889" l="0" r="0" t="11090"/>
          <a:stretch/>
        </p:blipFill>
        <p:spPr>
          <a:xfrm>
            <a:off x="2759863" y="-720938"/>
            <a:ext cx="4441999" cy="625977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3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3"/>
          <p:cNvSpPr/>
          <p:nvPr/>
        </p:nvSpPr>
        <p:spPr>
          <a:xfrm>
            <a:off x="-2617075" y="-976425"/>
            <a:ext cx="8108700" cy="5299800"/>
          </a:xfrm>
          <a:prstGeom prst="roundRect">
            <a:avLst>
              <a:gd fmla="val 19508" name="adj"/>
            </a:avLst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3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10</a:t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1" name="Google Shape;181;p23"/>
          <p:cNvSpPr txBox="1"/>
          <p:nvPr/>
        </p:nvSpPr>
        <p:spPr>
          <a:xfrm>
            <a:off x="698625" y="1217325"/>
            <a:ext cx="61533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Let’s Recap</a:t>
            </a:r>
            <a:endParaRPr b="1"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2" name="Google Shape;18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1927" y="1434525"/>
            <a:ext cx="1375874" cy="194882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3"/>
          <p:cNvSpPr txBox="1"/>
          <p:nvPr/>
        </p:nvSpPr>
        <p:spPr>
          <a:xfrm>
            <a:off x="301625" y="1854275"/>
            <a:ext cx="4404600" cy="16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oppins"/>
              <a:buChar char="●"/>
            </a:pPr>
            <a:r>
              <a:rPr b="1" lang="es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Recap:</a:t>
            </a:r>
            <a:r>
              <a:rPr lang="es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Design, client focus, content, narrative, SEO</a:t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Continuous improvement</a:t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600"/>
              <a:buFont typeface="Poppins"/>
              <a:buChar char="●"/>
            </a:pPr>
            <a:r>
              <a:rPr b="1" lang="es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Next video topic:</a:t>
            </a:r>
            <a:r>
              <a:rPr lang="es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Content marketing and social media</a:t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4" name="Google Shape;184;p23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b="1" lang="es" sz="1200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team@bambiz.net</a:t>
            </a:r>
            <a:endParaRPr b="1" sz="1200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/>
          <p:cNvPicPr preferRelativeResize="0"/>
          <p:nvPr/>
        </p:nvPicPr>
        <p:blipFill rotWithShape="1">
          <a:blip r:embed="rId3">
            <a:alphaModFix amt="12000"/>
          </a:blip>
          <a:srcRect b="9950" l="0" r="0" t="5654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698625" y="240425"/>
            <a:ext cx="61533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400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Why Your Website Matters</a:t>
            </a:r>
            <a:endParaRPr b="1" sz="2400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300" y="339325"/>
            <a:ext cx="299975" cy="42489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/>
        </p:nvSpPr>
        <p:spPr>
          <a:xfrm>
            <a:off x="301625" y="1293800"/>
            <a:ext cx="4424100" cy="11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Attract </a:t>
            </a: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potential clients</a:t>
            </a:r>
            <a:endParaRPr b="1"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Showcase 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expertise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800"/>
              </a:spcBef>
              <a:spcAft>
                <a:spcPts val="80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Convert visitors into leads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b="1" lang="es" sz="1200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team@bambiz.net</a:t>
            </a:r>
            <a:endParaRPr b="1" sz="1200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5"/>
          <p:cNvPicPr preferRelativeResize="0"/>
          <p:nvPr/>
        </p:nvPicPr>
        <p:blipFill rotWithShape="1">
          <a:blip r:embed="rId3">
            <a:alphaModFix/>
          </a:blip>
          <a:srcRect b="-8889" l="0" r="0" t="11090"/>
          <a:stretch/>
        </p:blipFill>
        <p:spPr>
          <a:xfrm>
            <a:off x="215900" y="0"/>
            <a:ext cx="4014875" cy="56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5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698625" y="240425"/>
            <a:ext cx="61533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400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Website vs. Sales Funnel</a:t>
            </a:r>
            <a:endParaRPr b="1" sz="2400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2875" y="889626"/>
            <a:ext cx="4341724" cy="2840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300" y="339325"/>
            <a:ext cx="299975" cy="42489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/>
        </p:nvSpPr>
        <p:spPr>
          <a:xfrm>
            <a:off x="301625" y="1293800"/>
            <a:ext cx="46128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Website: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Online hub with information about services, team, and expertise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Sales Funnel: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Targeted campaigns with specific calls to action (CTAs)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Website 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= foundation, 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Funnel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= targeted flow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b="1" lang="es" sz="1200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team@bambiz.net</a:t>
            </a:r>
            <a:endParaRPr b="1" sz="1200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6"/>
          <p:cNvPicPr preferRelativeResize="0"/>
          <p:nvPr/>
        </p:nvPicPr>
        <p:blipFill rotWithShape="1">
          <a:blip r:embed="rId3">
            <a:alphaModFix/>
          </a:blip>
          <a:srcRect b="-8889" l="0" r="0" t="11090"/>
          <a:stretch/>
        </p:blipFill>
        <p:spPr>
          <a:xfrm>
            <a:off x="3831300" y="0"/>
            <a:ext cx="4014875" cy="56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6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698625" y="240425"/>
            <a:ext cx="61533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400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Essential Website Elements</a:t>
            </a:r>
            <a:endParaRPr b="1" sz="2400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300" y="339325"/>
            <a:ext cx="299975" cy="42489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/>
        </p:nvSpPr>
        <p:spPr>
          <a:xfrm>
            <a:off x="301625" y="848275"/>
            <a:ext cx="5594700" cy="30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Call to Action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(CTA)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Differentiating Statements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Client </a:t>
            </a: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Problems</a:t>
            </a:r>
            <a:endParaRPr b="1"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Personal Video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List of Services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Testimonials &amp; Reviews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Simple Process</a:t>
            </a:r>
            <a:endParaRPr b="1"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Firm Information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b="1" lang="es" sz="1200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team@bambiz.net</a:t>
            </a:r>
            <a:endParaRPr b="1" sz="1200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7"/>
          <p:cNvPicPr preferRelativeResize="0"/>
          <p:nvPr/>
        </p:nvPicPr>
        <p:blipFill rotWithShape="1">
          <a:blip r:embed="rId3">
            <a:alphaModFix/>
          </a:blip>
          <a:srcRect b="-8889" l="0" r="0" t="11090"/>
          <a:stretch/>
        </p:blipFill>
        <p:spPr>
          <a:xfrm>
            <a:off x="557125" y="0"/>
            <a:ext cx="4014875" cy="56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7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698625" y="240425"/>
            <a:ext cx="61533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400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Prime Real Estate: “Above the Fold”</a:t>
            </a:r>
            <a:endParaRPr b="1" sz="2400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300" y="339325"/>
            <a:ext cx="299975" cy="42489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/>
        </p:nvSpPr>
        <p:spPr>
          <a:xfrm>
            <a:off x="301625" y="1293800"/>
            <a:ext cx="7358100" cy="11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Clear </a:t>
            </a: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Calls to Action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(CTAs)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Statement of How You Help Clients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800"/>
              </a:spcBef>
              <a:spcAft>
                <a:spcPts val="80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Differentiating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Factors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b="1" lang="es" sz="1200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team@bambiz.net</a:t>
            </a:r>
            <a:endParaRPr b="1" sz="1200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9" name="Google Shape;109;p17"/>
          <p:cNvPicPr preferRelativeResize="0"/>
          <p:nvPr/>
        </p:nvPicPr>
        <p:blipFill rotWithShape="1">
          <a:blip r:embed="rId6">
            <a:alphaModFix/>
          </a:blip>
          <a:srcRect b="0" l="0" r="0" t="14529"/>
          <a:stretch/>
        </p:blipFill>
        <p:spPr>
          <a:xfrm>
            <a:off x="2881492" y="909912"/>
            <a:ext cx="6017034" cy="3521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8"/>
          <p:cNvPicPr preferRelativeResize="0"/>
          <p:nvPr/>
        </p:nvPicPr>
        <p:blipFill rotWithShape="1">
          <a:blip r:embed="rId3">
            <a:alphaModFix/>
          </a:blip>
          <a:srcRect b="-8889" l="0" r="0" t="11090"/>
          <a:stretch/>
        </p:blipFill>
        <p:spPr>
          <a:xfrm>
            <a:off x="215900" y="-67825"/>
            <a:ext cx="4014875" cy="56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 txBox="1"/>
          <p:nvPr/>
        </p:nvSpPr>
        <p:spPr>
          <a:xfrm>
            <a:off x="698625" y="240425"/>
            <a:ext cx="3326700" cy="9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400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Focus on the Client</a:t>
            </a:r>
            <a:endParaRPr b="1" sz="2400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6" name="Google Shape;11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300" y="339325"/>
            <a:ext cx="299975" cy="42489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/>
          <p:nvPr/>
        </p:nvSpPr>
        <p:spPr>
          <a:xfrm>
            <a:off x="215900" y="1287950"/>
            <a:ext cx="5642100" cy="11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Use </a:t>
            </a: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client-centric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language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Present firm as the </a:t>
            </a: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trusted guide</a:t>
            </a:r>
            <a:endParaRPr b="1"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Create compelling, </a:t>
            </a: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client-focused content</a:t>
            </a:r>
            <a:endParaRPr b="1"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8" name="Google Shape;118;p18"/>
          <p:cNvSpPr/>
          <p:nvPr/>
        </p:nvSpPr>
        <p:spPr>
          <a:xfrm>
            <a:off x="5697750" y="0"/>
            <a:ext cx="3446100" cy="50799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18"/>
          <p:cNvPicPr preferRelativeResize="0"/>
          <p:nvPr/>
        </p:nvPicPr>
        <p:blipFill>
          <a:blip r:embed="rId5">
            <a:alphaModFix amt="14000"/>
          </a:blip>
          <a:stretch>
            <a:fillRect/>
          </a:stretch>
        </p:blipFill>
        <p:spPr>
          <a:xfrm>
            <a:off x="5697744" y="0"/>
            <a:ext cx="342816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5</a:t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b="1" lang="es" sz="1200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team@bambiz.net</a:t>
            </a:r>
            <a:endParaRPr b="1" sz="1200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" name="Google Shape;122;p18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9"/>
          <p:cNvPicPr preferRelativeResize="0"/>
          <p:nvPr/>
        </p:nvPicPr>
        <p:blipFill rotWithShape="1">
          <a:blip r:embed="rId3">
            <a:alphaModFix/>
          </a:blip>
          <a:srcRect b="-8889" l="0" r="0" t="11090"/>
          <a:stretch/>
        </p:blipFill>
        <p:spPr>
          <a:xfrm>
            <a:off x="1291300" y="0"/>
            <a:ext cx="4014875" cy="56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9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6</a:t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698625" y="240425"/>
            <a:ext cx="61533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400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Understanding Website Cookies</a:t>
            </a:r>
            <a:endParaRPr b="1" sz="2400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1" name="Google Shape;13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300" y="339325"/>
            <a:ext cx="299975" cy="42489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9"/>
          <p:cNvSpPr txBox="1"/>
          <p:nvPr/>
        </p:nvSpPr>
        <p:spPr>
          <a:xfrm>
            <a:off x="314125" y="1553250"/>
            <a:ext cx="3952200" cy="20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b="1" lang="es" sz="1600" u="sng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Cookies: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small text files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that websites store on a user's browser to </a:t>
            </a: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track their online activity and store information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about them.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Compliance with </a:t>
            </a: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data privacy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regulations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b="1" lang="es" sz="1200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team@bambiz.net</a:t>
            </a:r>
            <a:endParaRPr b="1" sz="1200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4" name="Google Shape;134;p19"/>
          <p:cNvPicPr preferRelativeResize="0"/>
          <p:nvPr/>
        </p:nvPicPr>
        <p:blipFill rotWithShape="1">
          <a:blip r:embed="rId6">
            <a:alphaModFix/>
          </a:blip>
          <a:srcRect b="8037" l="0" r="0" t="0"/>
          <a:stretch/>
        </p:blipFill>
        <p:spPr>
          <a:xfrm>
            <a:off x="3568625" y="166951"/>
            <a:ext cx="5797176" cy="442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/>
          <p:nvPr/>
        </p:nvSpPr>
        <p:spPr>
          <a:xfrm>
            <a:off x="6695975" y="-64900"/>
            <a:ext cx="2662500" cy="5389800"/>
          </a:xfrm>
          <a:prstGeom prst="rect">
            <a:avLst/>
          </a:prstGeom>
          <a:solidFill>
            <a:srgbClr val="185F9B"/>
          </a:solidFill>
          <a:ln>
            <a:noFill/>
          </a:ln>
          <a:effectLst>
            <a:outerShdw blurRad="842963" rotWithShape="0" algn="bl" dir="7740000" dist="885825">
              <a:srgbClr val="000000">
                <a:alpha val="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0"/>
          <p:cNvPicPr preferRelativeResize="0"/>
          <p:nvPr/>
        </p:nvPicPr>
        <p:blipFill rotWithShape="1">
          <a:blip r:embed="rId3">
            <a:alphaModFix/>
          </a:blip>
          <a:srcRect b="-8889" l="0" r="0" t="11090"/>
          <a:stretch/>
        </p:blipFill>
        <p:spPr>
          <a:xfrm>
            <a:off x="230450" y="0"/>
            <a:ext cx="4014875" cy="56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0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0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7</a:t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3" name="Google Shape;143;p20"/>
          <p:cNvSpPr txBox="1"/>
          <p:nvPr/>
        </p:nvSpPr>
        <p:spPr>
          <a:xfrm>
            <a:off x="698625" y="240425"/>
            <a:ext cx="61533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400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Crafting a Compelling Narrative</a:t>
            </a:r>
            <a:endParaRPr b="1" sz="2400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4" name="Google Shape;14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300" y="339325"/>
            <a:ext cx="299975" cy="424894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0"/>
          <p:cNvSpPr txBox="1"/>
          <p:nvPr/>
        </p:nvSpPr>
        <p:spPr>
          <a:xfrm>
            <a:off x="289275" y="1119950"/>
            <a:ext cx="4754100" cy="12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Recommendation: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"Building a StoryBrand" by Donald Miller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Framework: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Address client needs, position firm as a solution, drive action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6" name="Google Shape;146;p20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b="1" lang="es" sz="1200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team@bambiz.net</a:t>
            </a:r>
            <a:endParaRPr b="1" sz="1200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7" name="Google Shape;147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18700" y="916625"/>
            <a:ext cx="2533200" cy="3618900"/>
          </a:xfrm>
          <a:prstGeom prst="roundRect">
            <a:avLst>
              <a:gd fmla="val 2137" name="adj"/>
            </a:avLst>
          </a:prstGeom>
          <a:noFill/>
          <a:ln>
            <a:noFill/>
          </a:ln>
          <a:effectLst>
            <a:outerShdw blurRad="842963" rotWithShape="0" algn="bl" dir="7740000" dist="885825">
              <a:srgbClr val="000000">
                <a:alpha val="9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1"/>
          <p:cNvPicPr preferRelativeResize="0"/>
          <p:nvPr/>
        </p:nvPicPr>
        <p:blipFill rotWithShape="1">
          <a:blip r:embed="rId3">
            <a:alphaModFix/>
          </a:blip>
          <a:srcRect b="-8889" l="0" r="0" t="11090"/>
          <a:stretch/>
        </p:blipFill>
        <p:spPr>
          <a:xfrm>
            <a:off x="657275" y="0"/>
            <a:ext cx="4014875" cy="56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1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1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8</a:t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5" name="Google Shape;155;p21"/>
          <p:cNvSpPr txBox="1"/>
          <p:nvPr/>
        </p:nvSpPr>
        <p:spPr>
          <a:xfrm>
            <a:off x="698625" y="240425"/>
            <a:ext cx="61533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400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SEO: Getting Found Online</a:t>
            </a:r>
            <a:endParaRPr b="1" sz="2400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56" name="Google Shape;15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300" y="339325"/>
            <a:ext cx="299975" cy="42489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1"/>
          <p:cNvSpPr txBox="1"/>
          <p:nvPr/>
        </p:nvSpPr>
        <p:spPr>
          <a:xfrm>
            <a:off x="301625" y="991500"/>
            <a:ext cx="4636200" cy="29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Potential clients need to find your website organically (search engines).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There are two main SEO strategies: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1" marL="914400" rtl="0" algn="l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○"/>
            </a:pP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On-Page SEO: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Optimizing website elements for search engines.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1" marL="914400" rtl="0" algn="l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○"/>
            </a:pP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Off-Page SEO: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External factors influencing website ranking.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Start SEO early and maintain ongoing efforts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8" name="Google Shape;158;p21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b="1" lang="es" sz="1200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team@bambiz.net</a:t>
            </a:r>
            <a:endParaRPr b="1" sz="1200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59" name="Google Shape;159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13900" y="1492225"/>
            <a:ext cx="4087798" cy="242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2092DB48A73B44B3B292975D832E71" ma:contentTypeVersion="16" ma:contentTypeDescription="Create a new document." ma:contentTypeScope="" ma:versionID="e155d12939c06c50a01bbdbc40b71122">
  <xsd:schema xmlns:xsd="http://www.w3.org/2001/XMLSchema" xmlns:xs="http://www.w3.org/2001/XMLSchema" xmlns:p="http://schemas.microsoft.com/office/2006/metadata/properties" xmlns:ns2="68563e5a-ee65-49e7-b1f1-dfcff4335c89" xmlns:ns3="24a9ebf4-ce20-4e22-83d6-5e6153b0ff7e" targetNamespace="http://schemas.microsoft.com/office/2006/metadata/properties" ma:root="true" ma:fieldsID="dac68bc7790ba2957fefdeb019f2a309" ns2:_="" ns3:_="">
    <xsd:import namespace="68563e5a-ee65-49e7-b1f1-dfcff4335c89"/>
    <xsd:import namespace="24a9ebf4-ce20-4e22-83d6-5e6153b0ff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January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563e5a-ee65-49e7-b1f1-dfcff4335c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014b183-f884-4f17-a355-0cf4fb4a0b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January" ma:index="21" nillable="true" ma:displayName="Month" ma:format="Dropdown" ma:internalName="January" ma:percentage="FALSE">
      <xsd:simpleType>
        <xsd:restriction base="dms:Number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a9ebf4-ce20-4e22-83d6-5e6153b0ff7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a339aa2-1177-4a60-a343-342fea03cc4f}" ma:internalName="TaxCatchAll" ma:showField="CatchAllData" ma:web="24a9ebf4-ce20-4e22-83d6-5e6153b0ff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9B1317-C5C9-4B10-B27B-61AF69D74309}"/>
</file>

<file path=customXml/itemProps2.xml><?xml version="1.0" encoding="utf-8"?>
<ds:datastoreItem xmlns:ds="http://schemas.openxmlformats.org/officeDocument/2006/customXml" ds:itemID="{C3576940-9B3C-4DB5-BD9E-2EA2F3064B72}"/>
</file>