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206505d77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206505d77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206505d77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206505d77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206505d77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206505d77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206505d77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206505d77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206505d77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206505d77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206505d77b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206505d77b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06505d77b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206505d77b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team@bambiz.net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team@bambiz.net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hyperlink" Target="mailto:team@bambiz.net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team@bambiz.net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team@bambiz.net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team@bambiz.net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hyperlink" Target="mailto:team@bambiz.ne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team@bambiz.net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11090" b="-8889"/>
          <a:stretch/>
        </p:blipFill>
        <p:spPr>
          <a:xfrm>
            <a:off x="366870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25550"/>
            <a:ext cx="1757051" cy="54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57300" y="1478700"/>
            <a:ext cx="61533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3600" b="1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Mastering Paid Advertising for Elder Law &amp; Estate Planning</a:t>
            </a:r>
            <a:endParaRPr sz="3600" b="1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57300" y="3428500"/>
            <a:ext cx="4713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Jim Blake, </a:t>
            </a:r>
            <a:r>
              <a:rPr lang="es"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Founder</a:t>
            </a:r>
            <a:r>
              <a:rPr lang="es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lang="es"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CEO of Bambiz</a:t>
            </a:r>
            <a:endParaRPr sz="16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lang="es" sz="1200" b="1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team@bambiz.net</a:t>
            </a:r>
            <a:endParaRPr sz="1200" b="1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6">
            <a:alphaModFix/>
          </a:blip>
          <a:srcRect r="11527" b="2978"/>
          <a:stretch/>
        </p:blipFill>
        <p:spPr>
          <a:xfrm>
            <a:off x="3734950" y="89950"/>
            <a:ext cx="5409051" cy="49899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7">
            <a:alphaModFix/>
          </a:blip>
          <a:srcRect r="33315" b="34041"/>
          <a:stretch/>
        </p:blipFill>
        <p:spPr>
          <a:xfrm>
            <a:off x="4262725" y="251700"/>
            <a:ext cx="4881276" cy="482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37057" y="-63600"/>
            <a:ext cx="370693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 amt="11000"/>
          </a:blip>
          <a:srcRect t="4386" b="11089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400" b="1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The Importance of Paid Ads</a:t>
            </a:r>
            <a:endParaRPr sz="2400" b="1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301625" y="1293800"/>
            <a:ext cx="4424100" cy="1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Organic traffic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takes time to build.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Paid advertising gets your firm in front of </a:t>
            </a:r>
            <a:r>
              <a:rPr lang="es" sz="16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potential clients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who need you right now.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Reach a wider audience and </a:t>
            </a:r>
            <a:r>
              <a:rPr lang="es" sz="16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generate high-intent leads.</a:t>
            </a:r>
            <a:endParaRPr sz="1600"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lang="es" sz="1200" b="1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team@bambiz.net</a:t>
            </a:r>
            <a:endParaRPr sz="1200" b="1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t="11090" b="-8889"/>
          <a:stretch/>
        </p:blipFill>
        <p:spPr>
          <a:xfrm>
            <a:off x="21590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400" b="1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Golden Rules for Effective Ads</a:t>
            </a:r>
            <a:endParaRPr sz="2400" b="1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301625" y="1293800"/>
            <a:ext cx="7358100" cy="18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Be authentic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Experiment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Speak to their concerns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Be </a:t>
            </a:r>
            <a:r>
              <a:rPr lang="es" sz="16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clear</a:t>
            </a:r>
            <a:endParaRPr sz="1600"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Learn from the </a:t>
            </a:r>
            <a:r>
              <a:rPr lang="es" sz="16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competition</a:t>
            </a:r>
            <a:endParaRPr sz="1600"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lang="es" sz="1200" b="1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team@bambiz.net</a:t>
            </a:r>
            <a:endParaRPr sz="1200" b="1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62675" y="946413"/>
            <a:ext cx="3254999" cy="325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 rotWithShape="1">
          <a:blip r:embed="rId3">
            <a:alphaModFix/>
          </a:blip>
          <a:srcRect t="11090" b="-8889"/>
          <a:stretch/>
        </p:blipFill>
        <p:spPr>
          <a:xfrm>
            <a:off x="366870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400" b="1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Optimizing Your Landing Pages</a:t>
            </a:r>
            <a:endParaRPr sz="2400" b="1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301625" y="1293800"/>
            <a:ext cx="7358100" cy="18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Keep it Simple</a:t>
            </a:r>
            <a:endParaRPr sz="1600"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Mobile-friendly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Showcase the benefits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Social proof matters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Test and </a:t>
            </a:r>
            <a:r>
              <a:rPr lang="es" sz="16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optimize</a:t>
            </a:r>
            <a:endParaRPr sz="1600"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 rotWithShape="1">
          <a:blip r:embed="rId5">
            <a:alphaModFix/>
          </a:blip>
          <a:srcRect t="14043" r="11229" b="14670"/>
          <a:stretch/>
        </p:blipFill>
        <p:spPr>
          <a:xfrm>
            <a:off x="3055950" y="923050"/>
            <a:ext cx="6088049" cy="36667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lang="es" sz="1200" b="1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team@bambiz.net</a:t>
            </a:r>
            <a:endParaRPr sz="1200" b="1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 t="11090" b="-8889"/>
          <a:stretch/>
        </p:blipFill>
        <p:spPr>
          <a:xfrm>
            <a:off x="21590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698625" y="240425"/>
            <a:ext cx="3326700" cy="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400" b="1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Monitoring Your Ad Performance</a:t>
            </a:r>
            <a:endParaRPr sz="2400" b="1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301625" y="1293800"/>
            <a:ext cx="49134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Track: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CTR, conversion rates, ROAS, CPL.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Aim for the lowest CPL possible in your local market.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Regularly analyze and adjust your strategy.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Additional strategies to consider: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Retargeting, Ad scheduling, A/B testing, Education.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6116100" y="0"/>
            <a:ext cx="3027900" cy="50799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5">
            <a:alphaModFix amt="29000"/>
          </a:blip>
          <a:srcRect l="33434" r="21956" b="1234"/>
          <a:stretch/>
        </p:blipFill>
        <p:spPr>
          <a:xfrm>
            <a:off x="6116175" y="0"/>
            <a:ext cx="3027901" cy="507990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lang="es" sz="1200" b="1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team@bambiz.net</a:t>
            </a:r>
            <a:endParaRPr sz="1200" b="1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 t="11090" b="-8889"/>
          <a:stretch/>
        </p:blipFill>
        <p:spPr>
          <a:xfrm>
            <a:off x="366870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400" b="1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When to Use Paid Ads</a:t>
            </a:r>
            <a:endParaRPr sz="2400" b="1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301625" y="1099400"/>
            <a:ext cx="6153300" cy="2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Build brand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awareness for your new firm.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Expand into new markets or practice areas.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Increase lead generation for consistent growth.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Compete effectively with larger firms.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Improve website traffic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and conversions.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Enhance your online presence across platforms.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Capitalize on seasonal opportunities (e.g., end-of-year planning).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lang="es" sz="1200" b="1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team@bambiz.net</a:t>
            </a:r>
            <a:endParaRPr sz="1200" b="1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6116100" y="0"/>
            <a:ext cx="3027900" cy="50799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400" b="1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Choosing the Right Platforms</a:t>
            </a:r>
            <a:endParaRPr sz="2400" b="1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301625" y="848275"/>
            <a:ext cx="5594700" cy="3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Facebook: 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For highly targeted demographics, interests, and behaviors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Instagram: 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For younger audiences with visuals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TikTok: 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For future brand awareness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Google: 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For targeting users searching for specific keywords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LinkedIn: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For reaching professionals and high-income individuals 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YouTube: 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For education and engaging potential clients.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lang="es" sz="1200" b="1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team@bambiz.net</a:t>
            </a:r>
            <a:endParaRPr sz="1200" b="1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6352950" y="3356200"/>
            <a:ext cx="2554200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 Multi-platform success, remember this: consistency, tailoring, and experiment</a:t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5">
            <a:alphaModFix amt="25000"/>
          </a:blip>
          <a:srcRect l="25837" t="21787" r="31596" b="15461"/>
          <a:stretch/>
        </p:blipFill>
        <p:spPr>
          <a:xfrm>
            <a:off x="6116100" y="0"/>
            <a:ext cx="3027901" cy="297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 t="11090" b="-8889"/>
          <a:stretch/>
        </p:blipFill>
        <p:spPr>
          <a:xfrm>
            <a:off x="366870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/>
          <p:nvPr/>
        </p:nvSpPr>
        <p:spPr>
          <a:xfrm>
            <a:off x="6116100" y="0"/>
            <a:ext cx="3027900" cy="50799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4">
            <a:alphaModFix amt="30000"/>
          </a:blip>
          <a:srcRect l="16823" t="4956" r="2874" b="5261"/>
          <a:stretch/>
        </p:blipFill>
        <p:spPr>
          <a:xfrm>
            <a:off x="6116150" y="0"/>
            <a:ext cx="3027901" cy="50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7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400" b="1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 Action Steps</a:t>
            </a:r>
            <a:endParaRPr sz="2400" b="1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/>
        </p:nvSpPr>
        <p:spPr>
          <a:xfrm>
            <a:off x="301625" y="984250"/>
            <a:ext cx="5083200" cy="3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Choose two platforms to advertise on.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Check out competitors' ads on the Meta Ads Library.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Create a </a:t>
            </a:r>
            <a:r>
              <a:rPr lang="es" sz="16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PDF guide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or video addressing common client questions.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Build a simple landing page.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Launch your ad campaign and connect it to an automation service.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Create a </a:t>
            </a:r>
            <a:r>
              <a:rPr lang="es" sz="16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follow-up campaign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and track your metrics.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lang="es" sz="1200" b="1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team@bambiz.net</a:t>
            </a:r>
            <a:endParaRPr sz="1200" b="1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092DB48A73B44B3B292975D832E71" ma:contentTypeVersion="16" ma:contentTypeDescription="Create a new document." ma:contentTypeScope="" ma:versionID="e155d12939c06c50a01bbdbc40b71122">
  <xsd:schema xmlns:xsd="http://www.w3.org/2001/XMLSchema" xmlns:xs="http://www.w3.org/2001/XMLSchema" xmlns:p="http://schemas.microsoft.com/office/2006/metadata/properties" xmlns:ns2="68563e5a-ee65-49e7-b1f1-dfcff4335c89" xmlns:ns3="24a9ebf4-ce20-4e22-83d6-5e6153b0ff7e" targetNamespace="http://schemas.microsoft.com/office/2006/metadata/properties" ma:root="true" ma:fieldsID="dac68bc7790ba2957fefdeb019f2a309" ns2:_="" ns3:_="">
    <xsd:import namespace="68563e5a-ee65-49e7-b1f1-dfcff4335c89"/>
    <xsd:import namespace="24a9ebf4-ce20-4e22-83d6-5e6153b0ff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January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63e5a-ee65-49e7-b1f1-dfcff4335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014b183-f884-4f17-a355-0cf4fb4a0b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January" ma:index="21" nillable="true" ma:displayName="Month" ma:format="Dropdown" ma:internalName="January" ma:percentage="FALSE">
      <xsd:simpleType>
        <xsd:restriction base="dms:Number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9ebf4-ce20-4e22-83d6-5e6153b0ff7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a339aa2-1177-4a60-a343-342fea03cc4f}" ma:internalName="TaxCatchAll" ma:showField="CatchAllData" ma:web="24a9ebf4-ce20-4e22-83d6-5e6153b0ff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13CFEA-3B3F-40D5-8ADA-D969BF6ECA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B0C36A-D052-4331-B0E0-2557BCFAFE8C}">
  <ds:schemaRefs>
    <ds:schemaRef ds:uri="24a9ebf4-ce20-4e22-83d6-5e6153b0ff7e"/>
    <ds:schemaRef ds:uri="68563e5a-ee65-49e7-b1f1-dfcff4335c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>Microsoft Office PowerPoint</Application>
  <PresentationFormat>On-screen Show (16:9)</PresentationFormat>
  <Paragraphs>61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Poppins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Andrew Krause</cp:lastModifiedBy>
  <cp:revision>1</cp:revision>
  <dcterms:modified xsi:type="dcterms:W3CDTF">2024-09-19T14:17:16Z</dcterms:modified>
</cp:coreProperties>
</file>